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emf" ContentType="image/x-emf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1.0.0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9" r:id="rId1"/>
    <p:sldMasterId id="2147483672" r:id="rId2"/>
  </p:sldMasterIdLst>
  <p:notesMasterIdLst>
    <p:notesMasterId r:id="rId3"/>
  </p:notesMasterIdLst>
  <p:handoutMasterIdLst>
    <p:handoutMasterId r:id="rId4"/>
  </p:handoutMasterIdLst>
  <p:sldIdLst>
    <p:sldId id="256" r:id="rId5"/>
    <p:sldId id="287" r:id="rId6"/>
    <p:sldId id="284" r:id="rId7"/>
    <p:sldId id="279" r:id="rId8"/>
    <p:sldId id="285" r:id="rId9"/>
    <p:sldId id="259" r:id="rId10"/>
    <p:sldId id="288" r:id="rId11"/>
    <p:sldId id="260" r:id="rId12"/>
    <p:sldId id="261" r:id="rId13"/>
    <p:sldId id="262" r:id="rId14"/>
    <p:sldId id="280" r:id="rId15"/>
    <p:sldId id="263" r:id="rId16"/>
    <p:sldId id="264" r:id="rId17"/>
    <p:sldId id="294" r:id="rId18"/>
    <p:sldId id="290" r:id="rId19"/>
    <p:sldId id="293" r:id="rId20"/>
    <p:sldId id="292" r:id="rId21"/>
    <p:sldId id="265" r:id="rId22"/>
    <p:sldId id="299" r:id="rId23"/>
    <p:sldId id="300" r:id="rId24"/>
    <p:sldId id="303" r:id="rId25"/>
    <p:sldId id="304" r:id="rId26"/>
    <p:sldId id="305" r:id="rId27"/>
    <p:sldId id="317" r:id="rId28"/>
    <p:sldId id="307" r:id="rId29"/>
    <p:sldId id="268" r:id="rId30"/>
    <p:sldId id="269" r:id="rId31"/>
    <p:sldId id="281" r:id="rId32"/>
    <p:sldId id="315" r:id="rId33"/>
    <p:sldId id="316" r:id="rId34"/>
    <p:sldId id="312" r:id="rId35"/>
    <p:sldId id="311" r:id="rId36"/>
    <p:sldId id="272" r:id="rId37"/>
    <p:sldId id="273" r:id="rId38"/>
    <p:sldId id="274" r:id="rId39"/>
    <p:sldId id="282" r:id="rId40"/>
    <p:sldId id="275" r:id="rId41"/>
    <p:sldId id="283" r:id="rId42"/>
    <p:sldId id="276" r:id="rId43"/>
    <p:sldId id="277" r:id="rId44"/>
    <p:sldId id="278" r:id="rId45"/>
    <p:sldId id="318" r:id="rId46"/>
    <p:sldId id="370" r:id="rId47"/>
  </p:sldIdLst>
  <p:sldSz cx="9144000" cy="6858000" type="screen4x3"/>
  <p:notesSz cx="6858000" cy="9144000"/>
  <p:custDataLst>
    <p:tags r:id="rId48"/>
  </p:custDataLst>
  <p:defaultTextStyle>
    <a:defPPr algn="l" rtl="0" eaLnBrk="1" hangingPunct="1">
      <a:defRPr kumimoji="1" lang="zh-CN" alt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1" sz="2400" b="0" i="0" u="none">
        <a:solidFill>
          <a:schemeClr val="tx1"/>
        </a:solidFill>
        <a:latin typeface="Times New Roman" pitchFamily="18" charset="0"/>
        <a:ea typeface="宋体" pitchFamily="2" charset="-122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1" sz="2400" b="0" i="0" u="none">
        <a:solidFill>
          <a:schemeClr val="tx1"/>
        </a:solidFill>
        <a:latin typeface="Times New Roman" pitchFamily="18" charset="0"/>
        <a:ea typeface="宋体" pitchFamily="2" charset="-122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1" sz="2400" b="0" i="0" u="none">
        <a:solidFill>
          <a:schemeClr val="tx1"/>
        </a:solidFill>
        <a:latin typeface="Times New Roman" pitchFamily="18" charset="0"/>
        <a:ea typeface="宋体" pitchFamily="2" charset="-122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1" sz="2400" b="0" i="0" u="none">
        <a:solidFill>
          <a:schemeClr val="tx1"/>
        </a:solidFill>
        <a:latin typeface="Times New Roman" pitchFamily="18" charset="0"/>
        <a:ea typeface="宋体" pitchFamily="2" charset="-122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1" sz="2400" b="0" i="0" u="none">
        <a:solidFill>
          <a:schemeClr val="tx1"/>
        </a:solidFill>
        <a:latin typeface="Times New Roman" pitchFamily="18" charset="0"/>
        <a:ea typeface="宋体" pitchFamily="2" charset="-122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54" d="100"/>
          <a:sy n="54" d="100"/>
        </p:scale>
        <p:origin x="0" y="0"/>
      </p:cViewPr>
    </p:cSldViewPr>
  </p:slideViewPr>
  <p:notesViewPr>
    <p:cSldViewPr>
      <p:cViewPr varScale="1">
        <p:scale>
          <a:sx n="37" d="100"/>
          <a:sy n="37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slide" Target="slides/slide12.xml" /><Relationship Id="rId17" Type="http://schemas.openxmlformats.org/officeDocument/2006/relationships/slide" Target="slides/slide13.xml" /><Relationship Id="rId18" Type="http://schemas.openxmlformats.org/officeDocument/2006/relationships/slide" Target="slides/slide14.xml" /><Relationship Id="rId19" Type="http://schemas.openxmlformats.org/officeDocument/2006/relationships/slide" Target="slides/slide15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6.xml" /><Relationship Id="rId21" Type="http://schemas.openxmlformats.org/officeDocument/2006/relationships/slide" Target="slides/slide17.xml" /><Relationship Id="rId22" Type="http://schemas.openxmlformats.org/officeDocument/2006/relationships/slide" Target="slides/slide18.xml" /><Relationship Id="rId23" Type="http://schemas.openxmlformats.org/officeDocument/2006/relationships/slide" Target="slides/slide19.xml" /><Relationship Id="rId24" Type="http://schemas.openxmlformats.org/officeDocument/2006/relationships/slide" Target="slides/slide20.xml" /><Relationship Id="rId25" Type="http://schemas.openxmlformats.org/officeDocument/2006/relationships/slide" Target="slides/slide21.xml" /><Relationship Id="rId26" Type="http://schemas.openxmlformats.org/officeDocument/2006/relationships/slide" Target="slides/slide22.xml" /><Relationship Id="rId27" Type="http://schemas.openxmlformats.org/officeDocument/2006/relationships/slide" Target="slides/slide23.xml" /><Relationship Id="rId28" Type="http://schemas.openxmlformats.org/officeDocument/2006/relationships/slide" Target="slides/slide24.xml" /><Relationship Id="rId29" Type="http://schemas.openxmlformats.org/officeDocument/2006/relationships/slide" Target="slides/slide25.xml" /><Relationship Id="rId3" Type="http://schemas.openxmlformats.org/officeDocument/2006/relationships/notesMaster" Target="notesMasters/notesMaster1.xml" /><Relationship Id="rId30" Type="http://schemas.openxmlformats.org/officeDocument/2006/relationships/slide" Target="slides/slide26.xml" /><Relationship Id="rId31" Type="http://schemas.openxmlformats.org/officeDocument/2006/relationships/slide" Target="slides/slide27.xml" /><Relationship Id="rId32" Type="http://schemas.openxmlformats.org/officeDocument/2006/relationships/slide" Target="slides/slide28.xml" /><Relationship Id="rId33" Type="http://schemas.openxmlformats.org/officeDocument/2006/relationships/slide" Target="slides/slide29.xml" /><Relationship Id="rId34" Type="http://schemas.openxmlformats.org/officeDocument/2006/relationships/slide" Target="slides/slide30.xml" /><Relationship Id="rId35" Type="http://schemas.openxmlformats.org/officeDocument/2006/relationships/slide" Target="slides/slide31.xml" /><Relationship Id="rId36" Type="http://schemas.openxmlformats.org/officeDocument/2006/relationships/slide" Target="slides/slide32.xml" /><Relationship Id="rId37" Type="http://schemas.openxmlformats.org/officeDocument/2006/relationships/slide" Target="slides/slide33.xml" /><Relationship Id="rId38" Type="http://schemas.openxmlformats.org/officeDocument/2006/relationships/slide" Target="slides/slide34.xml" /><Relationship Id="rId39" Type="http://schemas.openxmlformats.org/officeDocument/2006/relationships/slide" Target="slides/slide35.xml" /><Relationship Id="rId4" Type="http://schemas.openxmlformats.org/officeDocument/2006/relationships/handoutMaster" Target="handoutMasters/handoutMaster1.xml" /><Relationship Id="rId40" Type="http://schemas.openxmlformats.org/officeDocument/2006/relationships/slide" Target="slides/slide36.xml" /><Relationship Id="rId41" Type="http://schemas.openxmlformats.org/officeDocument/2006/relationships/slide" Target="slides/slide37.xml" /><Relationship Id="rId42" Type="http://schemas.openxmlformats.org/officeDocument/2006/relationships/slide" Target="slides/slide38.xml" /><Relationship Id="rId43" Type="http://schemas.openxmlformats.org/officeDocument/2006/relationships/slide" Target="slides/slide39.xml" /><Relationship Id="rId44" Type="http://schemas.openxmlformats.org/officeDocument/2006/relationships/slide" Target="slides/slide40.xml" /><Relationship Id="rId45" Type="http://schemas.openxmlformats.org/officeDocument/2006/relationships/slide" Target="slides/slide41.xml" /><Relationship Id="rId46" Type="http://schemas.openxmlformats.org/officeDocument/2006/relationships/slide" Target="slides/slide42.xml" /><Relationship Id="rId47" Type="http://schemas.openxmlformats.org/officeDocument/2006/relationships/slide" Target="slides/slide43.xml" /><Relationship Id="rId48" Type="http://schemas.openxmlformats.org/officeDocument/2006/relationships/tags" Target="tags/tag1.xml" /><Relationship Id="rId49" Type="http://schemas.openxmlformats.org/officeDocument/2006/relationships/presProps" Target="presProps.xml" /><Relationship Id="rId5" Type="http://schemas.openxmlformats.org/officeDocument/2006/relationships/slide" Target="slides/slide1.xml" /><Relationship Id="rId50" Type="http://schemas.openxmlformats.org/officeDocument/2006/relationships/viewProps" Target="viewProps.xml" /><Relationship Id="rId51" Type="http://schemas.openxmlformats.org/officeDocument/2006/relationships/theme" Target="theme/theme1.xml" /><Relationship Id="rId52" Type="http://schemas.openxmlformats.org/officeDocument/2006/relationships/tableStyles" Target="tableStyles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w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w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.e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w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.w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.w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w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"/>
          <p:cNvSpPr/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r>
              <a:rPr sz="1200"/>
              <a:t>*</a:t>
            </a:r>
          </a:p>
        </p:txBody>
      </p:sp>
      <p:sp>
        <p:nvSpPr>
          <p:cNvPr id="3075" name=""/>
          <p:cNvSpPr/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 eaLnBrk="1" hangingPunct="1"/>
            <a:fld id="{CFDDE76C-7E07-451A-A26D-5AA24D12EFC9}" type="datetime1">
              <a:rPr sz="1200"/>
              <a:t>*</a:t>
            </a:fld>
          </a:p>
        </p:txBody>
      </p:sp>
      <p:sp>
        <p:nvSpPr>
          <p:cNvPr id="3076" name=""/>
          <p:cNvSpPr/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fld id="{DFD42193-B8B2-43AC-ABE0-DD5B5C4A392D}" type="footer">
              <a:rPr sz="1200"/>
              <a:t>*</a:t>
            </a:fld>
          </a:p>
        </p:txBody>
      </p:sp>
      <p:sp>
        <p:nvSpPr>
          <p:cNvPr id="3077" name=""/>
          <p:cNvSpPr/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 eaLnBrk="1" hangingPunct="1"/>
            <a:fld id="{4FCDD10B-8174-4895-A15B-5B087D91B5DB}" type="slidenum">
              <a:rPr sz="1200"/>
              <a:t>*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2050" name=""/>
          <p:cNvSpPr/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r>
              <a:rPr sz="1200"/>
              <a:t>*</a:t>
            </a:r>
          </a:p>
        </p:txBody>
      </p:sp>
      <p:sp>
        <p:nvSpPr>
          <p:cNvPr id="2051" name=""/>
          <p:cNvSpPr/>
          <p:nvPr>
            <p:ph type="dt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 eaLnBrk="1" hangingPunct="1"/>
            <a:fld id="{EF85F458-77C6-4363-8A5A-9B4869EA4006}" type="datetime1">
              <a:rPr sz="1200"/>
              <a:t>*</a:t>
            </a:fld>
          </a:p>
        </p:txBody>
      </p:sp>
      <p:sp>
        <p:nvSpPr>
          <p:cNvPr id="2052" name=""/>
          <p:cNvSpPr/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2053" name=""/>
          <p:cNvSpPr/>
          <p:nvPr>
            <p:ph type="body" sz="quarter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1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1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1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1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1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t>单击以编辑母版文本样式</a:t>
            </a:r>
          </a:p>
          <a:p>
            <a:pPr lvl="1"/>
            <a:r>
              <a:t>第二级</a:t>
            </a:r>
          </a:p>
          <a:p>
            <a:pPr lvl="2"/>
            <a:r>
              <a:t>第三级</a:t>
            </a:r>
          </a:p>
          <a:p>
            <a:pPr lvl="3"/>
            <a:r>
              <a:t>第四级</a:t>
            </a:r>
          </a:p>
          <a:p>
            <a:pPr lvl="4"/>
            <a:r>
              <a:t>第五级</a:t>
            </a:r>
          </a:p>
        </p:txBody>
      </p:sp>
      <p:sp>
        <p:nvSpPr>
          <p:cNvPr id="2054" name=""/>
          <p:cNvSpPr/>
          <p:nvPr>
            <p:ph type="ftr" sz="quarter" idx="4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fld id="{ECFD849B-F54B-4DC4-990A-4ABA3B86C32F}" type="footer">
              <a:rPr sz="1200"/>
              <a:t>*</a:t>
            </a:fld>
          </a:p>
        </p:txBody>
      </p:sp>
      <p:sp>
        <p:nvSpPr>
          <p:cNvPr id="2055" name=""/>
          <p:cNvSpPr/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 eaLnBrk="1" hangingPunct="1"/>
            <a:fld id="{CFE7E22F-1A23-44F5-885B-1FC483977236}" type="slidenum">
              <a:rPr sz="1200"/>
              <a:t>*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themeOverride" Target="../theme/themeOverride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>
            <a:srgbClr val="000000"/>
          </a:outerShdw>
        </a:effectLst>
      </p:bgPr>
    </p:bg>
    <p:spTree>
      <p:nvGrpSpPr>
        <p:cNvPr id="1" name=""/>
        <p:cNvGrpSpPr/>
        <p:nvPr/>
      </p:nvGrpSpPr>
      <p:grpSpPr/>
      <p:sp>
        <p:nvSpPr>
          <p:cNvPr id="31746" name=""/>
          <p:cNvSpPr/>
          <p:nvPr/>
        </p:nvSpPr>
        <p:spPr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>
            <a:noFill/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ctr" eaLnBrk="1" hangingPunct="1"/>
          </a:p>
        </p:txBody>
      </p:sp>
      <p:sp>
        <p:nvSpPr>
          <p:cNvPr id="31747" name=""/>
          <p:cNvSpPr/>
          <p:nvPr/>
        </p:nvSpPr>
        <p:spPr bwMode="white">
          <a:xfrm>
            <a:off x="0" y="0"/>
            <a:ext cx="9144000" cy="2133600"/>
          </a:xfrm>
          <a:custGeom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>
            <a:noFill/>
            <a:miter lim="800000"/>
          </a:ln>
        </p:spPr>
        <p:txBody>
          <a:bodyPr/>
          <a:lstStyle/>
          <a:p/>
        </p:txBody>
      </p:sp>
      <p:sp>
        <p:nvSpPr>
          <p:cNvPr id="31748" name=""/>
          <p:cNvSpPr/>
          <p:nvPr/>
        </p:nvSpPr>
        <p:spPr bwMode="white">
          <a:xfrm>
            <a:off x="0" y="1163638"/>
            <a:ext cx="9144000" cy="5694362"/>
          </a:xfrm>
          <a:custGeom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</a:ln>
        </p:spPr>
        <p:txBody>
          <a:bodyPr/>
          <a:lstStyle/>
          <a:p/>
        </p:txBody>
      </p:sp>
      <p:sp>
        <p:nvSpPr>
          <p:cNvPr id="31749" name=""/>
          <p:cNvSpPr/>
          <p:nvPr/>
        </p:nvSpPr>
        <p:spPr bwMode="ltGray">
          <a:xfrm>
            <a:off x="0" y="292100"/>
            <a:ext cx="9144000" cy="854075"/>
          </a:xfrm>
          <a:custGeom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  <a:miter lim="800000"/>
          </a:ln>
        </p:spPr>
        <p:txBody>
          <a:bodyPr/>
          <a:lstStyle/>
          <a:p/>
        </p:txBody>
      </p:sp>
      <p:sp>
        <p:nvSpPr>
          <p:cNvPr id="31750" name=""/>
          <p:cNvSpPr/>
          <p:nvPr/>
        </p:nvSpPr>
        <p:spPr bwMode="hidden">
          <a:xfrm>
            <a:off x="0" y="2405062"/>
            <a:ext cx="9144000" cy="1069975"/>
          </a:xfrm>
          <a:custGeom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</a:ln>
        </p:spPr>
        <p:txBody>
          <a:bodyPr/>
          <a:lstStyle/>
          <a:p/>
        </p:txBody>
      </p:sp>
      <p:sp>
        <p:nvSpPr>
          <p:cNvPr id="31751" name=""/>
          <p:cNvSpPr/>
          <p:nvPr/>
        </p:nvSpPr>
        <p:spPr bwMode="white">
          <a:xfrm>
            <a:off x="2476500" y="1522412"/>
            <a:ext cx="6667500" cy="5335588"/>
          </a:xfrm>
          <a:custGeom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  <a:miter lim="800000"/>
          </a:ln>
        </p:spPr>
        <p:txBody>
          <a:bodyPr/>
          <a:lstStyle/>
          <a:p/>
        </p:txBody>
      </p:sp>
      <p:sp>
        <p:nvSpPr>
          <p:cNvPr id="31752" name=""/>
          <p:cNvSpPr/>
          <p:nvPr/>
        </p:nvSpPr>
        <p:spPr bwMode="white">
          <a:xfrm>
            <a:off x="0" y="3443288"/>
            <a:ext cx="9144000" cy="3055938"/>
          </a:xfrm>
          <a:custGeom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</a:ln>
        </p:spPr>
        <p:txBody>
          <a:bodyPr/>
          <a:lstStyle/>
          <a:p/>
        </p:txBody>
      </p:sp>
      <p:sp>
        <p:nvSpPr>
          <p:cNvPr id="31753" name=""/>
          <p:cNvSpPr/>
          <p:nvPr/>
        </p:nvSpPr>
        <p:spPr bwMode="white">
          <a:xfrm>
            <a:off x="0" y="3552825"/>
            <a:ext cx="6237288" cy="3365500"/>
          </a:xfrm>
          <a:custGeom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</a:ln>
        </p:spPr>
        <p:txBody>
          <a:bodyPr/>
          <a:lstStyle/>
          <a:p/>
        </p:txBody>
      </p:sp>
      <p:sp>
        <p:nvSpPr>
          <p:cNvPr id="31754" name=""/>
          <p:cNvSpPr/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/>
            <a:r>
              <a:t>单击此处编辑母版标题样式</a:t>
            </a:r>
          </a:p>
        </p:txBody>
      </p:sp>
      <p:sp>
        <p:nvSpPr>
          <p:cNvPr id="31755" name=""/>
          <p:cNvSpPr/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t>单击此处编辑母版副标题样式</a:t>
            </a:r>
          </a:p>
        </p:txBody>
      </p:sp>
      <p:sp>
        <p:nvSpPr>
          <p:cNvPr id="31756" name=""/>
          <p:cNvSpPr/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>
              <a:spcBef>
                <a:spcPct val="50000"/>
              </a:spcBef>
            </a:pPr>
            <a:endParaRPr sz="1400">
              <a:solidFill>
                <a:srgbClr val="FFFFCC"/>
              </a:solidFill>
            </a:endParaRPr>
          </a:p>
        </p:txBody>
      </p:sp>
      <p:sp>
        <p:nvSpPr>
          <p:cNvPr id="31757" name=""/>
          <p:cNvSpPr/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ctr" eaLnBrk="1" hangingPunct="1">
              <a:spcBef>
                <a:spcPct val="50000"/>
              </a:spcBef>
            </a:pPr>
            <a:fld id="{882313C9-9591-4699-BDAA-534D31274005}" type="footer">
              <a:rPr sz="1400">
                <a:solidFill>
                  <a:srgbClr val="FFFFCC"/>
                </a:solidFill>
              </a:rPr>
              <a:t/>
            </a:fld>
            <a:endParaRPr sz="1400">
              <a:solidFill>
                <a:srgbClr val="FFFFCC"/>
              </a:solidFill>
            </a:endParaRPr>
          </a:p>
        </p:txBody>
      </p:sp>
      <p:sp>
        <p:nvSpPr>
          <p:cNvPr id="31758" name=""/>
          <p:cNvSpPr/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 eaLnBrk="1" hangingPunct="1">
              <a:spcBef>
                <a:spcPct val="50000"/>
              </a:spcBef>
            </a:pPr>
            <a:fld id="{C844C06E-7D27-4CE4-899D-671F4AD18A30}" type="slidenum">
              <a:rPr sz="1400">
                <a:solidFill>
                  <a:srgbClr val="FFFFCC"/>
                </a:solidFill>
              </a:rPr>
              <a:t>*</a:t>
            </a:fld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3DB6E7B-478B-4137-ADE7-4D50055DF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3C4DC-9462-4A51-A573-3A88869875C5}" type="datetimeFigureOut">
              <a:rPr lang="zh-CN" altLang="en-US"/>
              <a:pPr>
                <a:defRPr/>
              </a:pPr>
              <a:t>2020/3/26</a:t>
            </a:fld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2E9AE60E-13B3-49E4-A17B-0B08AD63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F9725CBD-8880-4B71-9AB3-D4C0B7641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10628-8E5B-4EE5-9DD5-21037A5948E4}" type="slidenum">
              <a:rPr lang="zh-CN" alt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="" xmlns:p14="http://schemas.microsoft.com/office/powerpoint/2010/main" val="78693614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C4A66B0B-8BFB-4EE1-B029-10E9FA135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2071B-2344-4419-B760-24BABBC35B67}" type="datetimeFigureOut">
              <a:rPr lang="zh-CN" altLang="en-US"/>
              <a:pPr>
                <a:defRPr/>
              </a:pPr>
              <a:t>2020/3/26</a:t>
            </a:fld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80EF3327-7973-411E-AC76-F913F95AF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080161D2-0299-464E-87BA-8DC591E8A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709CC-C8B3-4336-A4D5-4AE2BB3CA85A}" type="slidenum">
              <a:rPr lang="zh-CN" alt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="" xmlns:p14="http://schemas.microsoft.com/office/powerpoint/2010/main" val="313841720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ADB3BB7-5987-400E-BEC3-07E311341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53558-9A42-426A-AD91-99E9D46B86E0}" type="datetimeFigureOut">
              <a:rPr lang="zh-CN" altLang="en-US"/>
              <a:pPr>
                <a:defRPr/>
              </a:pPr>
              <a:t>2020/3/26</a:t>
            </a:fld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70FD49-5B05-4658-80EF-2A8DA236A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FFEB8E7-4A68-43BD-9593-357A23EA6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7D8A0-2C41-404D-9893-394DC9D2E099}" type="slidenum">
              <a:rPr lang="zh-CN" alt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="" xmlns:p14="http://schemas.microsoft.com/office/powerpoint/2010/main" val="562646693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503F48B-BAF6-40AF-AE80-1C580DE35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58B8F-6965-4BC2-8D21-2A4342E05143}" type="datetimeFigureOut">
              <a:rPr lang="zh-CN" altLang="en-US"/>
              <a:pPr>
                <a:defRPr/>
              </a:pPr>
              <a:t>2020/3/26</a:t>
            </a:fld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750FB29-00D2-4422-8D18-7B36836E3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F411BD-C9A9-461A-8B05-DDCF10CA2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22883-0C14-4099-A19D-E7E4BA2289C5}" type="slidenum">
              <a:rPr lang="zh-CN" alt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="" xmlns:p14="http://schemas.microsoft.com/office/powerpoint/2010/main" val="261282726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265C1545-1221-4932-8C45-AF12752472E2}" type="footer">
              <a:rPr sz="1400"/>
              <a:t/>
            </a:fld>
            <a:endParaRPr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 eaLnBrk="1" hangingPunct="1">
              <a:spcBef>
                <a:spcPct val="50000"/>
              </a:spcBef>
            </a:pPr>
            <a:fld id="{93AE1883-0942-4AA3-9DB2-9C7C3A0314B1}" type="slidenum">
              <a:rPr sz="140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53DCBFF-FEC3-4415-94D3-2C2CBCF87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E8AB0-6BD0-4671-A2CC-C8415C628D4D}" type="datetimeFigureOut">
              <a:rPr lang="zh-CN" altLang="en-US"/>
              <a:pPr>
                <a:defRPr/>
              </a:pPr>
              <a:t>2020/3/26</a:t>
            </a:fld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B47114A-4D65-4173-A405-FD28CB5FF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0F4737-67E8-4530-8792-22C8E97E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74131-9E3D-4951-971D-339815EDD3E2}" type="slidenum">
              <a:rPr lang="zh-CN" alt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="" xmlns:p14="http://schemas.microsoft.com/office/powerpoint/2010/main" val="187214004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E9CAE90-FC54-48DD-BF89-7615C391E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052AF-EE5F-4AB0-953E-1A821F765172}" type="datetimeFigureOut">
              <a:rPr lang="zh-CN" altLang="en-US"/>
              <a:pPr>
                <a:defRPr/>
              </a:pPr>
              <a:t>2020/3/26</a:t>
            </a:fld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BA0D02-DE3A-400C-B531-E681A7C6A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6A6CBC9-B6A5-4E60-A005-9CB428756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B13B5-D8A8-4294-B4F9-D42E363F7D89}" type="slidenum">
              <a:rPr lang="zh-CN" alt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="" xmlns:p14="http://schemas.microsoft.com/office/powerpoint/2010/main" val="345397912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09F8E9-343E-4AA5-A510-3DD6AE2E4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A3686-BF9D-4416-B64F-D998E178195B}" type="datetimeFigureOut">
              <a:rPr lang="zh-CN" altLang="en-US"/>
              <a:pPr>
                <a:defRPr/>
              </a:pPr>
              <a:t>2020/3/26</a:t>
            </a:fld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62C140F-7AE9-40D6-B46B-4E07425E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1DFEFDD-DE0D-471B-8F27-45B433100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8403A-5C2D-4103-A0E1-4BA054DB2779}" type="slidenum">
              <a:rPr lang="zh-CN" alt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="" xmlns:p14="http://schemas.microsoft.com/office/powerpoint/2010/main" val="26017827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927750F9-B471-42AC-BE38-90466E0AA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EF32A-06AF-4FC4-96A6-CD23DB1D1D24}" type="datetimeFigureOut">
              <a:rPr lang="zh-CN" altLang="en-US"/>
              <a:pPr>
                <a:defRPr/>
              </a:pPr>
              <a:t>2020/3/26</a:t>
            </a:fld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EE0E4DC2-23F9-4A24-AC40-A82929644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69B356C-DF1D-4CF1-879F-262A5AF16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6112-66BA-4AFB-A4EB-879269B17E2D}" type="slidenum">
              <a:rPr lang="zh-CN" alt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="" xmlns:p14="http://schemas.microsoft.com/office/powerpoint/2010/main" val="355347267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950B4E3F-311B-452D-8649-A45C2E6E5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088E2-1B1A-4831-92BC-2743660C174F}" type="datetimeFigureOut">
              <a:rPr lang="zh-CN" altLang="en-US"/>
              <a:pPr>
                <a:defRPr/>
              </a:pPr>
              <a:t>2020/3/26</a:t>
            </a:fld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5612322-4CFA-44D3-8CC9-44F351FE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F7EC1E4-B039-4CA2-B924-A7D7F7FB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5DF1-935E-41AA-B693-383EC3BED9AC}" type="slidenum">
              <a:rPr lang="zh-CN" alt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="" xmlns:p14="http://schemas.microsoft.com/office/powerpoint/2010/main" val="87229982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7D9C8792-1350-4C0C-A417-BE8B6E823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780F0-4090-4117-BC52-479AC2DE9923}" type="datetimeFigureOut">
              <a:rPr lang="zh-CN" altLang="en-US"/>
              <a:pPr>
                <a:defRPr/>
              </a:pPr>
              <a:t>2020/3/26</a:t>
            </a:fld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6976F146-0DEE-49A8-BB99-4C06F7A73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6B8246FE-18FE-4CCB-B681-DDF298126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C657A-7099-4ACE-ADCE-05D3D2A75463}" type="slidenum">
              <a:rPr lang="zh-CN" alt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="" xmlns:p14="http://schemas.microsoft.com/office/powerpoint/2010/main" val="145932948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EC417663-9CF9-4069-BE4E-3CD84D47C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B61AC-F7D8-48FF-BE23-5D9D04BD0892}" type="datetimeFigureOut">
              <a:rPr lang="zh-CN" altLang="en-US"/>
              <a:pPr>
                <a:defRPr/>
              </a:pPr>
              <a:t>2020/3/26</a:t>
            </a:fld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82911605-950E-4F3D-8AD2-0885DE84E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E9BFA591-7EB6-4257-AB67-56B87891C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FB1C8-7DF4-4F6D-B4C5-E501451F39D9}" type="slidenum">
              <a:rPr lang="zh-CN" alt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="" xmlns:p14="http://schemas.microsoft.com/office/powerpoint/2010/main" val="956142230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slideLayout" Target="../slideLayouts/slideLayout12.xml" /><Relationship Id="rId11" Type="http://schemas.openxmlformats.org/officeDocument/2006/relationships/slideLayout" Target="../slideLayouts/slideLayout13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4.xml" /><Relationship Id="rId3" Type="http://schemas.openxmlformats.org/officeDocument/2006/relationships/slideLayout" Target="../slideLayouts/slideLayout5.xml" /><Relationship Id="rId4" Type="http://schemas.openxmlformats.org/officeDocument/2006/relationships/slideLayout" Target="../slideLayouts/slideLayout6.xml" /><Relationship Id="rId5" Type="http://schemas.openxmlformats.org/officeDocument/2006/relationships/slideLayout" Target="../slideLayouts/slideLayout7.xml" /><Relationship Id="rId6" Type="http://schemas.openxmlformats.org/officeDocument/2006/relationships/slideLayout" Target="../slideLayouts/slideLayout8.xml" /><Relationship Id="rId7" Type="http://schemas.openxmlformats.org/officeDocument/2006/relationships/slideLayout" Target="../slideLayouts/slideLayout9.xml" /><Relationship Id="rId8" Type="http://schemas.openxmlformats.org/officeDocument/2006/relationships/slideLayout" Target="../slideLayouts/slideLayout10.xml" /><Relationship Id="rId9" Type="http://schemas.openxmlformats.org/officeDocument/2006/relationships/slideLayout" Target="../slideLayouts/slideLayout1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>
            <a:srgbClr val="000000"/>
          </a:outerShdw>
        </a:effectLst>
      </p:bgPr>
    </p:bg>
    <p:spTree>
      <p:nvGrpSpPr>
        <p:cNvPr id="1" name=""/>
        <p:cNvGrpSpPr/>
        <p:nvPr/>
      </p:nvGrpSpPr>
      <p:grpSpPr/>
      <p:sp>
        <p:nvSpPr>
          <p:cNvPr id="30722" name=""/>
          <p:cNvSpPr/>
          <p:nvPr/>
        </p:nvSpPr>
        <p:spPr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>
            <a:noFill/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ctr" eaLnBrk="1" hangingPunct="1"/>
          </a:p>
        </p:txBody>
      </p:sp>
      <p:sp>
        <p:nvSpPr>
          <p:cNvPr id="30723" name=""/>
          <p:cNvSpPr/>
          <p:nvPr/>
        </p:nvSpPr>
        <p:spPr bwMode="white">
          <a:xfrm>
            <a:off x="0" y="0"/>
            <a:ext cx="9144000" cy="2133600"/>
          </a:xfrm>
          <a:custGeom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>
            <a:noFill/>
            <a:miter lim="800000"/>
          </a:ln>
        </p:spPr>
        <p:txBody>
          <a:bodyPr/>
          <a:lstStyle/>
          <a:p/>
        </p:txBody>
      </p:sp>
      <p:sp>
        <p:nvSpPr>
          <p:cNvPr id="30724" name=""/>
          <p:cNvSpPr/>
          <p:nvPr/>
        </p:nvSpPr>
        <p:spPr bwMode="white">
          <a:xfrm>
            <a:off x="0" y="1163638"/>
            <a:ext cx="9144000" cy="5694362"/>
          </a:xfrm>
          <a:custGeom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</a:ln>
        </p:spPr>
        <p:txBody>
          <a:bodyPr/>
          <a:lstStyle/>
          <a:p/>
        </p:txBody>
      </p:sp>
      <p:sp>
        <p:nvSpPr>
          <p:cNvPr id="30725" name=""/>
          <p:cNvSpPr/>
          <p:nvPr/>
        </p:nvSpPr>
        <p:spPr bwMode="ltGray">
          <a:xfrm>
            <a:off x="0" y="292100"/>
            <a:ext cx="9144000" cy="854075"/>
          </a:xfrm>
          <a:custGeom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  <a:miter lim="800000"/>
          </a:ln>
        </p:spPr>
        <p:txBody>
          <a:bodyPr/>
          <a:lstStyle/>
          <a:p/>
        </p:txBody>
      </p:sp>
      <p:sp>
        <p:nvSpPr>
          <p:cNvPr id="30726" name=""/>
          <p:cNvSpPr/>
          <p:nvPr/>
        </p:nvSpPr>
        <p:spPr bwMode="hidden">
          <a:xfrm>
            <a:off x="0" y="2405062"/>
            <a:ext cx="9144000" cy="1069975"/>
          </a:xfrm>
          <a:custGeom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</a:ln>
        </p:spPr>
        <p:txBody>
          <a:bodyPr/>
          <a:lstStyle/>
          <a:p/>
        </p:txBody>
      </p:sp>
      <p:sp>
        <p:nvSpPr>
          <p:cNvPr id="30727" name=""/>
          <p:cNvSpPr/>
          <p:nvPr/>
        </p:nvSpPr>
        <p:spPr bwMode="white">
          <a:xfrm>
            <a:off x="2476500" y="1522412"/>
            <a:ext cx="6667500" cy="5335588"/>
          </a:xfrm>
          <a:custGeom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  <a:miter lim="800000"/>
          </a:ln>
        </p:spPr>
        <p:txBody>
          <a:bodyPr/>
          <a:lstStyle/>
          <a:p/>
        </p:txBody>
      </p:sp>
      <p:sp>
        <p:nvSpPr>
          <p:cNvPr id="30728" name=""/>
          <p:cNvSpPr/>
          <p:nvPr/>
        </p:nvSpPr>
        <p:spPr bwMode="white">
          <a:xfrm>
            <a:off x="0" y="3443288"/>
            <a:ext cx="9144000" cy="3055938"/>
          </a:xfrm>
          <a:custGeom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</a:ln>
        </p:spPr>
        <p:txBody>
          <a:bodyPr/>
          <a:lstStyle/>
          <a:p/>
        </p:txBody>
      </p:sp>
      <p:sp>
        <p:nvSpPr>
          <p:cNvPr id="30729" name=""/>
          <p:cNvSpPr/>
          <p:nvPr/>
        </p:nvSpPr>
        <p:spPr bwMode="white">
          <a:xfrm>
            <a:off x="0" y="3552825"/>
            <a:ext cx="6237288" cy="3365500"/>
          </a:xfrm>
          <a:custGeom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</a:ln>
        </p:spPr>
        <p:txBody>
          <a:bodyPr/>
          <a:lstStyle/>
          <a:p/>
        </p:txBody>
      </p:sp>
      <p:sp>
        <p:nvSpPr>
          <p:cNvPr id="30730" name=""/>
          <p:cNvSpPr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/>
            <a:r>
              <a:t>单击此处编辑母版标题样式</a:t>
            </a:r>
          </a:p>
        </p:txBody>
      </p:sp>
      <p:sp>
        <p:nvSpPr>
          <p:cNvPr id="30731" name=""/>
          <p:cNvSpPr/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t>单击此处编辑母版文本样式</a:t>
            </a:r>
          </a:p>
          <a:p>
            <a:pPr lvl="1"/>
            <a:r>
              <a:t>第二级</a:t>
            </a:r>
          </a:p>
          <a:p>
            <a:pPr lvl="2"/>
            <a:r>
              <a:t>第三级</a:t>
            </a:r>
          </a:p>
          <a:p>
            <a:pPr lvl="3"/>
            <a:r>
              <a:t>第四级</a:t>
            </a:r>
          </a:p>
          <a:p>
            <a:pPr lvl="4"/>
            <a:r>
              <a:t>第五级</a:t>
            </a:r>
          </a:p>
        </p:txBody>
      </p:sp>
      <p:sp>
        <p:nvSpPr>
          <p:cNvPr id="30732" name=""/>
          <p:cNvSpPr/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30733" name=""/>
          <p:cNvSpPr/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ctr" eaLnBrk="1" hangingPunct="1">
              <a:spcBef>
                <a:spcPct val="50000"/>
              </a:spcBef>
            </a:pPr>
            <a:fld id="{F60C50BD-6D54-4E93-A224-7B13C87205A3}" type="footer">
              <a:rPr sz="1400"/>
              <a:t/>
            </a:fld>
            <a:endParaRPr sz="1400"/>
          </a:p>
        </p:txBody>
      </p:sp>
      <p:sp>
        <p:nvSpPr>
          <p:cNvPr id="30734" name=""/>
          <p:cNvSpPr/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 eaLnBrk="1" hangingPunct="1">
              <a:spcBef>
                <a:spcPct val="50000"/>
              </a:spcBef>
            </a:pPr>
            <a:fld id="{13029F52-188C-4BEB-9661-F2695F663C2B}" type="slidenum">
              <a:rPr sz="1400"/>
              <a:t>*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</p:sldLayoutIdLst>
  <p:transition/>
  <p:timing/>
  <p:hf sldNum="0" hdr="0"/>
  <p:txStyles>
    <p:titleStyle>
      <a:lvl1pPr marL="0" indent="0" algn="ctr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1" sz="4400" b="0" i="0" u="none">
          <a:solidFill>
            <a:schemeClr val="tx2"/>
          </a:solidFill>
          <a:latin typeface="Times New Roman" pitchFamily="18" charset="0"/>
          <a:ea typeface="宋体" pitchFamily="2" charset="-122"/>
        </a:defRPr>
      </a:lvl1pPr>
    </p:titleStyle>
    <p:bodyStyle>
      <a:lvl1pPr marL="342900" indent="-342900" algn="l" defTabSz="914400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1" sz="3200" b="0" i="0" u="none">
          <a:solidFill>
            <a:schemeClr val="tx1"/>
          </a:solidFill>
          <a:latin typeface="Times New Roman" pitchFamily="18" charset="0"/>
          <a:ea typeface="宋体" pitchFamily="2" charset="-122"/>
        </a:defRPr>
      </a:lvl1pPr>
      <a:lvl2pPr marL="742950" indent="-285750" algn="l" defTabSz="914400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1" sz="2800" b="0" i="0" u="none">
          <a:solidFill>
            <a:schemeClr val="tx1"/>
          </a:solidFill>
          <a:latin typeface="Times New Roman" pitchFamily="18" charset="0"/>
          <a:ea typeface="宋体" pitchFamily="2" charset="-122"/>
        </a:defRPr>
      </a:lvl2pPr>
      <a:lvl3pPr marL="1143000" indent="-228600" algn="l" defTabSz="914400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1" sz="2400" b="0" i="0" u="none">
          <a:solidFill>
            <a:schemeClr val="tx1"/>
          </a:solidFill>
          <a:latin typeface="Times New Roman" pitchFamily="18" charset="0"/>
          <a:ea typeface="宋体" pitchFamily="2" charset="-122"/>
        </a:defRPr>
      </a:lvl3pPr>
      <a:lvl4pPr marL="1600200" indent="-228600" algn="l" defTabSz="914400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1" sz="2000" b="0" i="0" u="none">
          <a:solidFill>
            <a:schemeClr val="tx1"/>
          </a:solidFill>
          <a:latin typeface="Times New Roman" pitchFamily="18" charset="0"/>
          <a:ea typeface="宋体" pitchFamily="2" charset="-122"/>
        </a:defRPr>
      </a:lvl4pPr>
      <a:lvl5pPr marL="2057400" indent="-228600" algn="l" defTabSz="914400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1" sz="2000" b="0" i="0" u="none">
          <a:solidFill>
            <a:schemeClr val="tx1"/>
          </a:solidFill>
          <a:latin typeface="Times New Roman" pitchFamily="18" charset="0"/>
          <a:ea typeface="宋体" pitchFamily="2" charset="-122"/>
        </a:defRPr>
      </a:lvl5pPr>
    </p:bodyStyle>
    <p:otherStyle>
      <a:lvl1pPr marL="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1" sz="2400" b="0" i="0" u="none">
          <a:solidFill>
            <a:schemeClr val="tx1"/>
          </a:solidFill>
          <a:latin typeface="Times New Roman" pitchFamily="18" charset="0"/>
          <a:ea typeface="宋体" pitchFamily="2" charset="-122"/>
        </a:defRPr>
      </a:lvl1pPr>
      <a:lvl2pPr marL="4572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1" sz="2400" b="0" i="0" u="none">
          <a:solidFill>
            <a:schemeClr val="tx1"/>
          </a:solidFill>
          <a:latin typeface="Times New Roman" pitchFamily="18" charset="0"/>
          <a:ea typeface="宋体" pitchFamily="2" charset="-122"/>
        </a:defRPr>
      </a:lvl2pPr>
      <a:lvl3pPr marL="9144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1" sz="2400" b="0" i="0" u="none">
          <a:solidFill>
            <a:schemeClr val="tx1"/>
          </a:solidFill>
          <a:latin typeface="Times New Roman" pitchFamily="18" charset="0"/>
          <a:ea typeface="宋体" pitchFamily="2" charset="-122"/>
        </a:defRPr>
      </a:lvl3pPr>
      <a:lvl4pPr marL="13716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1" sz="2400" b="0" i="0" u="none">
          <a:solidFill>
            <a:schemeClr val="tx1"/>
          </a:solidFill>
          <a:latin typeface="Times New Roman" pitchFamily="18" charset="0"/>
          <a:ea typeface="宋体" pitchFamily="2" charset="-122"/>
        </a:defRPr>
      </a:lvl4pPr>
      <a:lvl5pPr marL="18288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1" sz="2400" b="0" i="0" u="none">
          <a:solidFill>
            <a:schemeClr val="tx1"/>
          </a:solidFill>
          <a:latin typeface="Times New Roman" pitchFamily="18" charset="0"/>
          <a:ea typeface="宋体" pitchFamily="2" charset="-122"/>
        </a:defRPr>
      </a:lvl5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8F76D7E6-195C-4569-B69B-C44439BDED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F2A7C698-460E-489A-AB37-3B3EA936B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A907545-1860-4BA8-A5E5-3DF6CB88E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algn="l" rtl="0" eaLnBrk="0" hangingPunct="0">
              <a:defRPr kumimoji="0" lang="en-US"/>
            </a:defPPr>
            <a:lvl1pPr marL="0" indent="0" algn="l" defTabSz="457200" rtl="0" eaLnBrk="1" fontAlgn="auto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200" b="0" i="0" u="none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</a:lstStyle>
          <a:p>
            <a:pPr>
              <a:defRPr/>
            </a:pPr>
            <a:fld id="{4F0311DA-5207-4F7B-B4D8-5D608F170D68}" type="datetimeFigureOut">
              <a:rPr lang="zh-CN" altLang="en-US"/>
              <a:pPr>
                <a:defRPr/>
              </a:pPr>
              <a:t>2020/3/26</a:t>
            </a:fld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1A8A51E-BE1B-4597-A525-42D0A055B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algn="l" rtl="0" eaLnBrk="0" hangingPunct="0">
              <a:defRPr kumimoji="0" lang="en-US"/>
            </a:defPPr>
            <a:lvl1pPr marL="0" indent="0" algn="ctr" defTabSz="457200" rtl="0" eaLnBrk="1" fontAlgn="auto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200" b="0" i="0" u="none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2E2CC48-9D6D-4695-B9AB-E7FBC3A76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algn="l" rtl="0" eaLnBrk="0" hangingPunct="0">
              <a:defRPr kumimoji="0" lang="en-US"/>
            </a:defPPr>
            <a:lvl1pPr marL="0" indent="0" algn="r" defTabSz="457200" rtl="0" eaLnBrk="1" fontAlgn="auto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200" b="0" i="0" u="none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</a:lstStyle>
          <a:p>
            <a:pPr>
              <a:defRPr/>
            </a:pPr>
            <a:fld id="{FA007BD5-F9F5-4A8F-9E65-33F97FC9DAE6}" type="slidenum">
              <a:rPr lang="zh-CN" altLang="en-US"/>
              <a:pPr>
                <a:defRPr/>
              </a:pPr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4.bin" TargetMode="Internal" /><Relationship Id="rId3" Type="http://schemas.openxmlformats.org/officeDocument/2006/relationships/image" Target="../media/image4.emf" /><Relationship Id="rId4" Type="http://schemas.openxmlformats.org/officeDocument/2006/relationships/vmlDrawing" Target="../drawings/vmlDrawing4.v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5.bin" TargetMode="Internal" /><Relationship Id="rId3" Type="http://schemas.openxmlformats.org/officeDocument/2006/relationships/image" Target="../media/image5.wmf" /><Relationship Id="rId4" Type="http://schemas.openxmlformats.org/officeDocument/2006/relationships/vmlDrawing" Target="../drawings/vmlDrawing5.v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6.bin" TargetMode="Internal" /><Relationship Id="rId3" Type="http://schemas.openxmlformats.org/officeDocument/2006/relationships/image" Target="../media/image6.wmf" /><Relationship Id="rId4" Type="http://schemas.openxmlformats.org/officeDocument/2006/relationships/vmlDrawing" Target="../drawings/vmlDrawing6.v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1.bin" TargetMode="Internal" /><Relationship Id="rId3" Type="http://schemas.openxmlformats.org/officeDocument/2006/relationships/image" Target="../media/image1.wmf" /><Relationship Id="rId4" Type="http://schemas.openxmlformats.org/officeDocument/2006/relationships/vmlDrawing" Target="../drawings/vmlDrawing1.v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7.bin" TargetMode="Internal" /><Relationship Id="rId3" Type="http://schemas.openxmlformats.org/officeDocument/2006/relationships/image" Target="../media/image7.wmf" /><Relationship Id="rId4" Type="http://schemas.openxmlformats.org/officeDocument/2006/relationships/vmlDrawing" Target="../drawings/vmlDrawing7.v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8.bin" TargetMode="Internal" /><Relationship Id="rId3" Type="http://schemas.openxmlformats.org/officeDocument/2006/relationships/image" Target="../media/image8.wmf" /><Relationship Id="rId4" Type="http://schemas.openxmlformats.org/officeDocument/2006/relationships/vmlDrawing" Target="../drawings/vmlDrawing8.vml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2.bin" TargetMode="Internal" /><Relationship Id="rId3" Type="http://schemas.openxmlformats.org/officeDocument/2006/relationships/image" Target="../media/image2.wmf" /><Relationship Id="rId4" Type="http://schemas.openxmlformats.org/officeDocument/2006/relationships/vmlDrawing" Target="../drawings/vmlDrawing2.vml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9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3.bin" TargetMode="Internal" /><Relationship Id="rId3" Type="http://schemas.openxmlformats.org/officeDocument/2006/relationships/image" Target="../media/image3.wmf" /><Relationship Id="rId4" Type="http://schemas.openxmlformats.org/officeDocument/2006/relationships/vmlDrawing" Target="../drawings/vmlDrawing3.v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0" name=""/>
          <p:cNvSpPr/>
          <p:nvPr>
            <p:ph type="title" idx="4294967295"/>
          </p:nvPr>
        </p:nvSpPr>
        <p:spPr>
          <a:xfrm>
            <a:off x="609600" y="1066800"/>
            <a:ext cx="7772400" cy="16002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/>
            <a:r>
              <a:rPr sz="4000" b="1">
                <a:solidFill>
                  <a:schemeClr val="tx1"/>
                </a:solidFill>
              </a:rPr>
              <a:t> </a:t>
            </a:r>
            <a:r>
              <a:rPr sz="4000" b="1">
                <a:solidFill>
                  <a:srgbClr val="FFFF66"/>
                </a:solidFill>
                <a:ea typeface="黑体" pitchFamily="2" charset="-122"/>
              </a:rPr>
              <a:t>第四篇</a:t>
            </a:r>
            <a:r>
              <a:rPr sz="4000" b="1">
                <a:solidFill>
                  <a:srgbClr val="FFFF66"/>
                </a:solidFill>
              </a:rPr>
              <a:t>   </a:t>
            </a:r>
            <a:r>
              <a:rPr sz="4000" b="1">
                <a:solidFill>
                  <a:srgbClr val="FFFF66"/>
                </a:solidFill>
                <a:ea typeface="黑体" pitchFamily="2" charset="-122"/>
              </a:rPr>
              <a:t>领导       </a:t>
            </a:r>
            <a:br>
              <a:rPr sz="4000" b="1">
                <a:solidFill>
                  <a:srgbClr val="FFFF66"/>
                </a:solidFill>
                <a:ea typeface="黑体" pitchFamily="2" charset="-122"/>
              </a:rPr>
            </a:br>
            <a:r>
              <a:rPr sz="4000" b="1">
                <a:solidFill>
                  <a:srgbClr val="FFFF66"/>
                </a:solidFill>
                <a:ea typeface="黑体" pitchFamily="2" charset="-122"/>
              </a:rPr>
              <a:t>  </a:t>
            </a:r>
          </a:p>
        </p:txBody>
      </p:sp>
      <p:sp>
        <p:nvSpPr>
          <p:cNvPr id="7171" name=""/>
          <p:cNvSpPr/>
          <p:nvPr>
            <p:ph type="body" idx="4294967295"/>
          </p:nvPr>
        </p:nvSpPr>
        <p:spPr>
          <a:xfrm>
            <a:off x="1219200" y="2971800"/>
            <a:ext cx="7010400" cy="16002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40000"/>
              </a:lnSpc>
              <a:buNone/>
            </a:pPr>
            <a:r>
              <a:rPr sz="4000" b="1"/>
              <a:t>          管理者（各级领导人）是任何企业最基本、最珍贵的资产。</a:t>
            </a:r>
          </a:p>
          <a:p>
            <a:pPr lvl="1" algn="just">
              <a:lnSpc>
                <a:spcPct val="140000"/>
              </a:lnSpc>
              <a:buNone/>
            </a:pPr>
            <a:r>
              <a:rPr b="1"/>
              <a:t>  </a:t>
            </a:r>
          </a:p>
        </p:txBody>
      </p:sp>
      <p:sp>
        <p:nvSpPr>
          <p:cNvPr id="717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717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FA4A121E-02FF-4D9F-93EB-3DD8928CE8EB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"/>
          <p:cNvSpPr/>
          <p:nvPr>
            <p:ph type="title" idx="4294967295"/>
          </p:nvPr>
        </p:nvSpPr>
        <p:spPr>
          <a:xfrm>
            <a:off x="533400" y="304800"/>
            <a:ext cx="7772400" cy="9906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sz="3600" b="1">
                <a:solidFill>
                  <a:srgbClr val="FFFF66"/>
                </a:solidFill>
              </a:rPr>
              <a:t>（三）连续统一体理论</a:t>
            </a:r>
          </a:p>
        </p:txBody>
      </p:sp>
      <p:sp>
        <p:nvSpPr>
          <p:cNvPr id="13315" name=""/>
          <p:cNvSpPr/>
          <p:nvPr>
            <p:ph type="body" idx="4294967295"/>
          </p:nvPr>
        </p:nvSpPr>
        <p:spPr>
          <a:xfrm>
            <a:off x="685800" y="1447800"/>
            <a:ext cx="7772400" cy="51054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20000"/>
              </a:lnSpc>
              <a:buNone/>
            </a:pPr>
            <a:r>
              <a:rPr b="1">
                <a:latin typeface="楷体_GB2312" pitchFamily="2" charset="-122"/>
                <a:ea typeface="楷体_GB2312" pitchFamily="2" charset="-122"/>
              </a:rPr>
              <a:t>Ⅰ 领导作出并宣布决策        </a:t>
            </a:r>
          </a:p>
          <a:p>
            <a:pPr lvl="0" algn="just">
              <a:lnSpc>
                <a:spcPct val="120000"/>
              </a:lnSpc>
              <a:buNone/>
            </a:pPr>
            <a:r>
              <a:rPr b="1">
                <a:latin typeface="楷体_GB2312" pitchFamily="2" charset="-122"/>
                <a:ea typeface="楷体_GB2312" pitchFamily="2" charset="-122"/>
              </a:rPr>
              <a:t>Ⅱ 领导销售决策</a:t>
            </a:r>
          </a:p>
          <a:p>
            <a:pPr lvl="0" algn="just">
              <a:lnSpc>
                <a:spcPct val="120000"/>
              </a:lnSpc>
              <a:buNone/>
            </a:pPr>
            <a:r>
              <a:rPr b="1">
                <a:latin typeface="楷体_GB2312" pitchFamily="2" charset="-122"/>
                <a:ea typeface="楷体_GB2312" pitchFamily="2" charset="-122"/>
              </a:rPr>
              <a:t>Ⅲ 提出计划并让提出问题      </a:t>
            </a:r>
          </a:p>
          <a:p>
            <a:pPr lvl="0" algn="just">
              <a:lnSpc>
                <a:spcPct val="120000"/>
              </a:lnSpc>
              <a:buNone/>
            </a:pPr>
            <a:r>
              <a:rPr b="1">
                <a:latin typeface="楷体_GB2312" pitchFamily="2" charset="-122"/>
                <a:ea typeface="楷体_GB2312" pitchFamily="2" charset="-122"/>
              </a:rPr>
              <a:t>Ⅳ 提暂定计划</a:t>
            </a:r>
          </a:p>
          <a:p>
            <a:pPr lvl="0" algn="just">
              <a:lnSpc>
                <a:spcPct val="120000"/>
              </a:lnSpc>
              <a:buNone/>
            </a:pPr>
            <a:r>
              <a:rPr b="1">
                <a:latin typeface="楷体_GB2312" pitchFamily="2" charset="-122"/>
                <a:ea typeface="楷体_GB2312" pitchFamily="2" charset="-122"/>
              </a:rPr>
              <a:t>Ⅴ 提问题征求建议、作出决策  </a:t>
            </a:r>
          </a:p>
          <a:p>
            <a:pPr lvl="0" algn="just">
              <a:lnSpc>
                <a:spcPct val="120000"/>
              </a:lnSpc>
              <a:buNone/>
            </a:pPr>
            <a:r>
              <a:rPr b="1">
                <a:latin typeface="楷体_GB2312" pitchFamily="2" charset="-122"/>
                <a:ea typeface="楷体_GB2312" pitchFamily="2" charset="-122"/>
              </a:rPr>
              <a:t>Ⅵ 决定界限，团体决策</a:t>
            </a:r>
          </a:p>
          <a:p>
            <a:pPr lvl="0" algn="just">
              <a:lnSpc>
                <a:spcPct val="120000"/>
              </a:lnSpc>
              <a:buNone/>
            </a:pPr>
            <a:r>
              <a:rPr b="1">
                <a:latin typeface="楷体_GB2312" pitchFamily="2" charset="-122"/>
                <a:ea typeface="楷体_GB2312" pitchFamily="2" charset="-122"/>
              </a:rPr>
              <a:t>Ⅶ 允许下属在一定界限内行使职权</a:t>
            </a:r>
          </a:p>
        </p:txBody>
      </p:sp>
      <p:sp>
        <p:nvSpPr>
          <p:cNvPr id="13316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13317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D577C569-DF79-4633-9EB7-25C930028E97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 spd="med">
    <p:cover dir="ru"/>
  </p:transition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819" name=""/>
          <p:cNvSpPr/>
          <p:nvPr/>
        </p:nvSpPr>
        <p:spPr>
          <a:xfrm>
            <a:off x="685800" y="914400"/>
            <a:ext cx="8229600" cy="4724400"/>
          </a:xfrm>
          <a:prstGeom prst="rect">
            <a:avLst/>
          </a:prstGeom>
          <a:noFill/>
          <a:ln>
            <a:solidFill>
              <a:srgbClr val="FFFF66"/>
            </a:solidFill>
            <a:miter lim="800000"/>
          </a:ln>
        </p:spPr>
        <p:txBody>
          <a:bodyPr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/>
            <a:r>
              <a:rPr sz="1000">
                <a:latin typeface="宋体" pitchFamily="2" charset="-122"/>
              </a:rPr>
              <a:t>       </a:t>
            </a:r>
            <a:r>
              <a:rPr sz="3200">
                <a:latin typeface="宋体" pitchFamily="2" charset="-122"/>
              </a:rPr>
              <a:t>Ⅰ       Ⅱ        Ⅲ         Ⅳ      Ⅴ      Ⅵ       Ⅶ</a:t>
            </a:r>
          </a:p>
          <a:p>
            <a:pPr lvl="0" algn="just">
              <a:lnSpc>
                <a:spcPct val="280000"/>
              </a:lnSpc>
            </a:pPr>
            <a:r>
              <a:rPr sz="3200"/>
              <a:t>     </a:t>
            </a:r>
            <a:r>
              <a:rPr sz="3200" b="1"/>
              <a:t>以上级为中心              以下属为中心</a:t>
            </a:r>
          </a:p>
          <a:p>
            <a:pPr lvl="0" algn="just">
              <a:lnSpc>
                <a:spcPct val="250000"/>
              </a:lnSpc>
            </a:pPr>
            <a:r>
              <a:rPr sz="3200" b="1"/>
              <a:t>      强         弱                       弱              强</a:t>
            </a:r>
            <a:r>
              <a:rPr sz="1800" b="1"/>
              <a:t>   </a:t>
            </a:r>
          </a:p>
          <a:p>
            <a:pPr lvl="0" algn="just">
              <a:lnSpc>
                <a:spcPct val="230000"/>
              </a:lnSpc>
            </a:pPr>
            <a:r>
              <a:rPr sz="1800" b="1"/>
              <a:t>       </a:t>
            </a:r>
            <a:r>
              <a:rPr sz="3200" b="1"/>
              <a:t>领导权力应用  </a:t>
            </a:r>
            <a:r>
              <a:rPr sz="3200"/>
              <a:t>           </a:t>
            </a:r>
            <a:r>
              <a:rPr sz="3200" b="1"/>
              <a:t> 下属自由领域     </a:t>
            </a:r>
            <a:endParaRPr sz="3200"/>
          </a:p>
          <a:p>
            <a:pPr lvl="0" algn="just"/>
            <a:endParaRPr sz="1800"/>
          </a:p>
          <a:p>
            <a:pPr lvl="0" algn="just"/>
            <a:endParaRPr sz="1000"/>
          </a:p>
        </p:txBody>
      </p:sp>
      <p:cxnSp>
        <p:nvCxnSpPr>
          <p:cNvPr id="34820" name=""/>
          <p:cNvCxnSpPr/>
          <p:nvPr/>
        </p:nvCxnSpPr>
        <p:spPr>
          <a:xfrm>
            <a:off x="1066800" y="3124200"/>
            <a:ext cx="3733800" cy="0"/>
          </a:xfrm>
          <a:prstGeom prst="line">
            <a:avLst/>
          </a:prstGeom>
          <a:noFill/>
          <a:ln w="57150">
            <a:solidFill>
              <a:schemeClr val="tx2"/>
            </a:solidFill>
            <a:miter lim="800000"/>
            <a:tailEnd type="triangle"/>
          </a:ln>
        </p:spPr>
      </p:cxnSp>
      <p:cxnSp>
        <p:nvCxnSpPr>
          <p:cNvPr id="34821" name=""/>
          <p:cNvCxnSpPr/>
          <p:nvPr/>
        </p:nvCxnSpPr>
        <p:spPr>
          <a:xfrm flipH="1">
            <a:off x="5181600" y="3124200"/>
            <a:ext cx="3657600" cy="0"/>
          </a:xfrm>
          <a:prstGeom prst="line">
            <a:avLst/>
          </a:prstGeom>
          <a:noFill/>
          <a:ln w="57150">
            <a:solidFill>
              <a:schemeClr val="tx2"/>
            </a:solidFill>
            <a:miter lim="800000"/>
            <a:tailEnd type="triangle"/>
          </a:ln>
        </p:spPr>
      </p:cxnSp>
      <p:sp>
        <p:nvSpPr>
          <p:cNvPr id="3482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3482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578F03C7-B2C2-40CA-BFD8-A1098710C4C4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9" name=""/>
          <p:cNvSpPr/>
          <p:nvPr>
            <p:ph type="title" idx="4294967295"/>
          </p:nvPr>
        </p:nvSpPr>
        <p:spPr>
          <a:xfrm>
            <a:off x="0" y="0"/>
            <a:ext cx="44196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sz="3200" b="1"/>
              <a:t>（四</a:t>
            </a:r>
            <a:r>
              <a:rPr sz="3200"/>
              <a:t>）</a:t>
            </a:r>
            <a:r>
              <a:rPr sz="3200" b="1"/>
              <a:t>管理方格理论</a:t>
            </a:r>
            <a:endParaRPr b="1"/>
          </a:p>
        </p:txBody>
      </p:sp>
      <p:sp>
        <p:nvSpPr>
          <p:cNvPr id="14341" name=""/>
          <p:cNvSpPr/>
          <p:nvPr/>
        </p:nvSpPr>
        <p:spPr>
          <a:xfrm>
            <a:off x="5867400" y="304800"/>
            <a:ext cx="3048000" cy="27432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  <p:txBody>
          <a:bodyPr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/>
            <a:r>
              <a:rPr sz="2800" b="1">
                <a:solidFill>
                  <a:schemeClr val="bg2"/>
                </a:solidFill>
              </a:rPr>
              <a:t>1.1  贫乏型管理</a:t>
            </a:r>
          </a:p>
          <a:p>
            <a:pPr lvl="0" algn="just"/>
            <a:r>
              <a:rPr sz="2800" b="1">
                <a:solidFill>
                  <a:schemeClr val="bg2"/>
                </a:solidFill>
              </a:rPr>
              <a:t>1.9  乡村俱乐部式</a:t>
            </a:r>
          </a:p>
          <a:p>
            <a:pPr lvl="0" algn="just"/>
            <a:r>
              <a:rPr sz="2800" b="1">
                <a:solidFill>
                  <a:schemeClr val="bg2"/>
                </a:solidFill>
              </a:rPr>
              <a:t>9.1 专制的</a:t>
            </a:r>
          </a:p>
          <a:p>
            <a:pPr lvl="0" algn="just"/>
            <a:r>
              <a:rPr sz="2800" b="1">
                <a:solidFill>
                  <a:schemeClr val="bg2"/>
                </a:solidFill>
              </a:rPr>
              <a:t>         任务管理</a:t>
            </a:r>
          </a:p>
          <a:p>
            <a:pPr lvl="0" algn="just"/>
            <a:r>
              <a:rPr sz="2800" b="1">
                <a:solidFill>
                  <a:schemeClr val="bg2"/>
                </a:solidFill>
              </a:rPr>
              <a:t>9.9  团队主管</a:t>
            </a:r>
          </a:p>
          <a:p>
            <a:pPr lvl="0" algn="just"/>
            <a:r>
              <a:rPr sz="2800" b="1">
                <a:solidFill>
                  <a:schemeClr val="bg2"/>
                </a:solidFill>
              </a:rPr>
              <a:t>5.5  适中但不卓越 </a:t>
            </a:r>
          </a:p>
        </p:txBody>
      </p:sp>
      <p:graphicFrame>
        <p:nvGraphicFramePr>
          <p:cNvPr id="14342" name=""/>
          <p:cNvGraphicFramePr>
            <a:graphicFrameLocks noChangeAspect="1"/>
          </p:cNvGraphicFramePr>
          <p:nvPr/>
        </p:nvGraphicFramePr>
        <p:xfrm>
          <a:off x="652462" y="950912"/>
          <a:ext cx="6667500" cy="568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VISIO" r:id="rId2" progId="Visio.Drawing.5">
                  <p:embed/>
                </p:oleObj>
              </mc:Choice>
              <mc:Fallback>
                <p:oleObj name="VISIO" r:id="rId2" progId="Visio.Drawing.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2462" y="950912"/>
                        <a:ext cx="6667500" cy="568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14344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4FC832BD-81D2-4257-BB3F-CAAE52A2A2F1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 spd="med">
    <p:cover dir="ru"/>
  </p:transition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"/>
          <p:cNvSpPr/>
          <p:nvPr>
            <p:ph type="body" idx="4294967295"/>
          </p:nvPr>
        </p:nvSpPr>
        <p:spPr>
          <a:xfrm>
            <a:off x="457200" y="1828800"/>
            <a:ext cx="8458200" cy="46482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30000"/>
              </a:lnSpc>
              <a:buNone/>
            </a:pPr>
            <a:r>
              <a:rPr b="1" i="1"/>
              <a:t>1、领导方式权变理论</a:t>
            </a:r>
          </a:p>
          <a:p>
            <a:pPr lvl="0" algn="just">
              <a:lnSpc>
                <a:spcPct val="130000"/>
              </a:lnSpc>
              <a:buNone/>
            </a:pPr>
            <a:r>
              <a:rPr b="1" i="1"/>
              <a:t>           S </a:t>
            </a:r>
            <a:r>
              <a:rPr b="1"/>
              <a:t>  =  </a:t>
            </a:r>
            <a:r>
              <a:rPr b="1" i="1"/>
              <a:t>f  </a:t>
            </a:r>
            <a:r>
              <a:rPr b="1"/>
              <a:t> (      </a:t>
            </a:r>
            <a:r>
              <a:rPr b="1" i="1"/>
              <a:t>L  </a:t>
            </a:r>
            <a:r>
              <a:rPr b="1"/>
              <a:t> ,               </a:t>
            </a:r>
            <a:r>
              <a:rPr b="1" i="1"/>
              <a:t>F </a:t>
            </a:r>
            <a:r>
              <a:rPr b="1"/>
              <a:t>   ,        </a:t>
            </a:r>
            <a:r>
              <a:rPr b="1" i="1"/>
              <a:t>E  </a:t>
            </a:r>
            <a:r>
              <a:rPr b="1"/>
              <a:t>)</a:t>
            </a:r>
          </a:p>
          <a:p>
            <a:pPr lvl="0" algn="just">
              <a:lnSpc>
                <a:spcPct val="130000"/>
              </a:lnSpc>
              <a:buNone/>
            </a:pPr>
            <a:r>
              <a:rPr b="1">
                <a:latin typeface="方正楷体" pitchFamily="2" charset="-122"/>
                <a:ea typeface="方正楷体" pitchFamily="2" charset="-122"/>
              </a:rPr>
              <a:t>领导方式= f (领导者特征, 追随者特征, 环境)</a:t>
            </a:r>
          </a:p>
          <a:p>
            <a:pPr lvl="0" algn="just">
              <a:lnSpc>
                <a:spcPct val="130000"/>
              </a:lnSpc>
              <a:buNone/>
            </a:pPr>
            <a:r>
              <a:rPr b="1">
                <a:solidFill>
                  <a:srgbClr val="FFFF66"/>
                </a:solidFill>
                <a:latin typeface="方正楷体" pitchFamily="2" charset="-122"/>
                <a:ea typeface="方正楷体" pitchFamily="2" charset="-122"/>
              </a:rPr>
              <a:t>领导者特征</a:t>
            </a:r>
            <a:r>
              <a:rPr b="1">
                <a:latin typeface="方正楷体" pitchFamily="2" charset="-122"/>
                <a:ea typeface="方正楷体" pitchFamily="2" charset="-122"/>
              </a:rPr>
              <a:t>：领导类型</a:t>
            </a:r>
          </a:p>
          <a:p>
            <a:pPr lvl="0" algn="just">
              <a:lnSpc>
                <a:spcPct val="130000"/>
              </a:lnSpc>
              <a:buNone/>
            </a:pPr>
            <a:r>
              <a:rPr b="1">
                <a:solidFill>
                  <a:srgbClr val="FFFF66"/>
                </a:solidFill>
                <a:latin typeface="方正楷体" pitchFamily="2" charset="-122"/>
                <a:ea typeface="方正楷体" pitchFamily="2" charset="-122"/>
              </a:rPr>
              <a:t>追随者特征</a:t>
            </a:r>
            <a:r>
              <a:rPr b="1">
                <a:latin typeface="方正楷体" pitchFamily="2" charset="-122"/>
                <a:ea typeface="方正楷体" pitchFamily="2" charset="-122"/>
              </a:rPr>
              <a:t>：下属的成熟程度</a:t>
            </a:r>
          </a:p>
          <a:p>
            <a:pPr lvl="0" algn="just">
              <a:lnSpc>
                <a:spcPct val="130000"/>
              </a:lnSpc>
              <a:buNone/>
            </a:pPr>
            <a:r>
              <a:rPr b="1">
                <a:solidFill>
                  <a:srgbClr val="FFFF66"/>
                </a:solidFill>
                <a:latin typeface="方正楷体" pitchFamily="2" charset="-122"/>
                <a:ea typeface="方正楷体" pitchFamily="2" charset="-122"/>
              </a:rPr>
              <a:t>环境</a:t>
            </a:r>
            <a:r>
              <a:rPr b="1">
                <a:latin typeface="方正楷体" pitchFamily="2" charset="-122"/>
                <a:ea typeface="方正楷体" pitchFamily="2" charset="-122"/>
              </a:rPr>
              <a:t>：领导职位、任务性质、上下级关系</a:t>
            </a:r>
          </a:p>
        </p:txBody>
      </p:sp>
      <p:sp>
        <p:nvSpPr>
          <p:cNvPr id="15363" name=""/>
          <p:cNvSpPr/>
          <p:nvPr>
            <p:ph type="title" idx="4294967295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/>
            <a:r>
              <a:rPr sz="3600"/>
              <a:t> </a:t>
            </a:r>
            <a:r>
              <a:rPr sz="3600" b="1"/>
              <a:t>（五）权变理论（情境理论）</a:t>
            </a:r>
          </a:p>
        </p:txBody>
      </p:sp>
      <p:sp>
        <p:nvSpPr>
          <p:cNvPr id="15364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6173DB0D-50DE-4CA6-B96A-7968F1B40540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 spd="med">
    <p:cover dir="ru"/>
  </p:transition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346" name=""/>
          <p:cNvSpPr/>
          <p:nvPr>
            <p:ph type="title" idx="4294967295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l">
              <a:buNone/>
            </a:pPr>
            <a:r>
              <a:rPr sz="3600" b="1" i="1"/>
              <a:t>2、权变理论：</a:t>
            </a:r>
            <a:endParaRPr b="1" i="1"/>
          </a:p>
        </p:txBody>
      </p:sp>
      <p:sp>
        <p:nvSpPr>
          <p:cNvPr id="57347" name=""/>
          <p:cNvSpPr/>
          <p:nvPr>
            <p:ph type="body" idx="4294967295"/>
          </p:nvPr>
        </p:nvSpPr>
        <p:spPr>
          <a:xfrm>
            <a:off x="838200" y="1981200"/>
            <a:ext cx="68580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lnSpc>
                <a:spcPct val="160000"/>
              </a:lnSpc>
              <a:buNone/>
            </a:pPr>
            <a:r>
              <a:rPr sz="3600" b="1" i="1"/>
              <a:t>         经营管理无定式，一定要因地、因时、因人而宜。</a:t>
            </a:r>
          </a:p>
          <a:p>
            <a:pPr lvl="0">
              <a:lnSpc>
                <a:spcPct val="190000"/>
              </a:lnSpc>
              <a:buNone/>
            </a:pPr>
            <a:r>
              <a:rPr sz="3600" b="1" i="1">
                <a:solidFill>
                  <a:schemeClr val="tx2"/>
                </a:solidFill>
              </a:rPr>
              <a:t>3、权变的依据</a:t>
            </a:r>
          </a:p>
        </p:txBody>
      </p:sp>
      <p:sp>
        <p:nvSpPr>
          <p:cNvPr id="57348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57349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35708DA8-CDCB-4BBF-8405-1C344596F4FD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178" name=""/>
          <p:cNvSpPr/>
          <p:nvPr>
            <p:ph type="title" idx="4294967295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>
              <a:buNone/>
            </a:pPr>
            <a:r>
              <a:rPr b="1" i="1"/>
              <a:t>4、权变的外部环境</a:t>
            </a:r>
          </a:p>
        </p:txBody>
      </p:sp>
      <p:sp>
        <p:nvSpPr>
          <p:cNvPr id="50179" name=""/>
          <p:cNvSpPr/>
          <p:nvPr>
            <p:ph type="body" idx="4294967295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buClr>
                <a:schemeClr val="tx2"/>
              </a:buClr>
            </a:pPr>
            <a:r>
              <a:rPr b="1" i="1"/>
              <a:t>技术革命、经济动荡、市场变化；</a:t>
            </a:r>
          </a:p>
          <a:p>
            <a:pPr lvl="0">
              <a:buClr>
                <a:schemeClr val="tx2"/>
              </a:buClr>
            </a:pPr>
            <a:r>
              <a:rPr b="1" i="1"/>
              <a:t>经济体制改革；</a:t>
            </a:r>
          </a:p>
          <a:p>
            <a:pPr lvl="0">
              <a:buClr>
                <a:schemeClr val="tx2"/>
              </a:buClr>
            </a:pPr>
            <a:r>
              <a:rPr b="1" i="1"/>
              <a:t>跨文化管理；</a:t>
            </a:r>
          </a:p>
          <a:p>
            <a:pPr lvl="0">
              <a:buClr>
                <a:schemeClr val="tx2"/>
              </a:buClr>
            </a:pPr>
            <a:r>
              <a:rPr b="1" i="1"/>
              <a:t>价值观的变化。</a:t>
            </a:r>
          </a:p>
        </p:txBody>
      </p:sp>
      <p:sp>
        <p:nvSpPr>
          <p:cNvPr id="50180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50181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D7CBD83F-D76A-4BBF-A348-3AFC8D39F359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5298" name=""/>
          <p:cNvSpPr/>
          <p:nvPr>
            <p:ph type="title" idx="4294967295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/>
            <a:r>
              <a:rPr b="1" i="1"/>
              <a:t>5、权变的内容</a:t>
            </a:r>
          </a:p>
        </p:txBody>
      </p:sp>
      <p:sp>
        <p:nvSpPr>
          <p:cNvPr id="55299" name=""/>
          <p:cNvSpPr/>
          <p:nvPr>
            <p:ph type="body" idx="4294967295"/>
          </p:nvPr>
        </p:nvSpPr>
        <p:spPr>
          <a:xfrm>
            <a:off x="685800" y="1981200"/>
            <a:ext cx="7772400" cy="44196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buClr>
                <a:schemeClr val="tx2"/>
              </a:buClr>
            </a:pPr>
            <a:r>
              <a:rPr b="1" i="1"/>
              <a:t>思想观念与技能；</a:t>
            </a:r>
          </a:p>
          <a:p>
            <a:pPr lvl="0">
              <a:buClr>
                <a:schemeClr val="tx2"/>
              </a:buClr>
            </a:pPr>
            <a:r>
              <a:rPr b="1" i="1"/>
              <a:t>管理体制（领导体制、职能机构、决策与控制体制、人事制度）；</a:t>
            </a:r>
          </a:p>
          <a:p>
            <a:pPr lvl="0">
              <a:buClr>
                <a:schemeClr val="tx2"/>
              </a:buClr>
            </a:pPr>
            <a:r>
              <a:rPr b="1" i="1"/>
              <a:t>领导方式：</a:t>
            </a:r>
          </a:p>
          <a:p>
            <a:pPr lvl="0">
              <a:lnSpc>
                <a:spcPct val="70000"/>
              </a:lnSpc>
              <a:buNone/>
            </a:pPr>
            <a:r>
              <a:rPr b="1">
                <a:latin typeface="方正楷体" pitchFamily="2" charset="-122"/>
                <a:ea typeface="方正楷体" pitchFamily="2" charset="-122"/>
              </a:rPr>
              <a:t>          领导作风倾向（4种管理方式）</a:t>
            </a:r>
          </a:p>
          <a:p>
            <a:pPr lvl="0">
              <a:lnSpc>
                <a:spcPct val="90000"/>
              </a:lnSpc>
              <a:buNone/>
            </a:pPr>
            <a:r>
              <a:rPr b="1">
                <a:latin typeface="方正楷体" pitchFamily="2" charset="-122"/>
                <a:ea typeface="方正楷体" pitchFamily="2" charset="-122"/>
              </a:rPr>
              <a:t>          领导行为偏好（管理方格图）</a:t>
            </a:r>
            <a:r>
              <a:rPr b="1" i="1"/>
              <a:t> ；</a:t>
            </a:r>
          </a:p>
          <a:p>
            <a:pPr lvl="0">
              <a:buClr>
                <a:schemeClr val="tx2"/>
              </a:buClr>
            </a:pPr>
            <a:r>
              <a:rPr b="1" i="1"/>
              <a:t>竞争策略（策略多、运用活、调整快）。</a:t>
            </a:r>
          </a:p>
        </p:txBody>
      </p:sp>
      <p:sp>
        <p:nvSpPr>
          <p:cNvPr id="55300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55301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8F89556B-ECF9-41B1-A315-02C26827C1D3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2226" name=""/>
          <p:cNvSpPr/>
          <p:nvPr>
            <p:ph type="title" idx="4294967295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>
              <a:buNone/>
            </a:pPr>
            <a:r>
              <a:rPr b="1" i="1"/>
              <a:t>6、权变的原则</a:t>
            </a:r>
          </a:p>
        </p:txBody>
      </p:sp>
      <p:sp>
        <p:nvSpPr>
          <p:cNvPr id="52227" name=""/>
          <p:cNvSpPr/>
          <p:nvPr>
            <p:ph type="body" idx="4294967295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buClr>
                <a:schemeClr val="tx2"/>
              </a:buClr>
            </a:pPr>
            <a:r>
              <a:rPr b="1" i="1"/>
              <a:t>居安思危；</a:t>
            </a:r>
          </a:p>
          <a:p>
            <a:pPr lvl="0">
              <a:buClr>
                <a:schemeClr val="tx2"/>
              </a:buClr>
            </a:pPr>
            <a:r>
              <a:rPr b="1" i="1"/>
              <a:t>未雨绸缪；</a:t>
            </a:r>
          </a:p>
          <a:p>
            <a:pPr lvl="0">
              <a:buClr>
                <a:schemeClr val="tx2"/>
              </a:buClr>
            </a:pPr>
            <a:r>
              <a:rPr b="1" i="1"/>
              <a:t>信息先行；</a:t>
            </a:r>
          </a:p>
          <a:p>
            <a:pPr lvl="0">
              <a:buClr>
                <a:schemeClr val="tx2"/>
              </a:buClr>
            </a:pPr>
            <a:r>
              <a:rPr b="1" i="1"/>
              <a:t>勇于变革；</a:t>
            </a:r>
          </a:p>
          <a:p>
            <a:pPr lvl="0">
              <a:buClr>
                <a:schemeClr val="tx2"/>
              </a:buClr>
            </a:pPr>
            <a:r>
              <a:rPr b="1" i="1"/>
              <a:t>选好改革策略；</a:t>
            </a:r>
          </a:p>
          <a:p>
            <a:pPr lvl="0">
              <a:buClr>
                <a:schemeClr val="tx2"/>
              </a:buClr>
            </a:pPr>
            <a:r>
              <a:rPr b="1" i="1"/>
              <a:t>万变不离其宗。</a:t>
            </a:r>
          </a:p>
        </p:txBody>
      </p:sp>
      <p:sp>
        <p:nvSpPr>
          <p:cNvPr id="52228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52229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7A6DE8C2-A50D-4ABE-960A-735A294A56CB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"/>
          <p:cNvSpPr/>
          <p:nvPr>
            <p:ph type="title" idx="4294967295"/>
          </p:nvPr>
        </p:nvSpPr>
        <p:spPr>
          <a:xfrm>
            <a:off x="609600" y="381000"/>
            <a:ext cx="7772400" cy="9144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l"/>
            <a:r>
              <a:rPr b="1">
                <a:solidFill>
                  <a:schemeClr val="tx1"/>
                </a:solidFill>
                <a:ea typeface="黑体" pitchFamily="2" charset="-122"/>
              </a:rPr>
              <a:t>                    </a:t>
            </a:r>
            <a:r>
              <a:rPr sz="3600" b="1">
                <a:solidFill>
                  <a:srgbClr val="FFFF66"/>
                </a:solidFill>
                <a:ea typeface="黑体" pitchFamily="2" charset="-122"/>
              </a:rPr>
              <a:t>第二章  激励</a:t>
            </a:r>
            <a:endParaRPr b="1">
              <a:solidFill>
                <a:schemeClr val="tx1"/>
              </a:solidFill>
              <a:ea typeface="黑体" pitchFamily="2" charset="-122"/>
            </a:endParaRPr>
          </a:p>
        </p:txBody>
      </p:sp>
      <p:sp>
        <p:nvSpPr>
          <p:cNvPr id="16387" name=""/>
          <p:cNvSpPr/>
          <p:nvPr>
            <p:ph type="body" idx="4294967295"/>
          </p:nvPr>
        </p:nvSpPr>
        <p:spPr>
          <a:xfrm>
            <a:off x="304800" y="1600200"/>
            <a:ext cx="8534400" cy="49530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1" algn="ctr">
              <a:buNone/>
            </a:pPr>
            <a:r>
              <a:rPr sz="3200" b="1">
                <a:solidFill>
                  <a:srgbClr val="FF9966"/>
                </a:solidFill>
              </a:rPr>
              <a:t>第一节</a:t>
            </a:r>
            <a:r>
              <a:rPr sz="3200">
                <a:solidFill>
                  <a:srgbClr val="FF9966"/>
                </a:solidFill>
              </a:rPr>
              <a:t>       </a:t>
            </a:r>
            <a:r>
              <a:rPr sz="3200" b="1">
                <a:solidFill>
                  <a:srgbClr val="FF9966"/>
                </a:solidFill>
                <a:ea typeface="黑体" pitchFamily="2" charset="-122"/>
              </a:rPr>
              <a:t>激励的内涵</a:t>
            </a:r>
          </a:p>
          <a:p>
            <a:pPr lvl="1">
              <a:buNone/>
            </a:pPr>
            <a:r>
              <a:rPr sz="3200" b="1"/>
              <a:t>一、激励定义</a:t>
            </a:r>
          </a:p>
          <a:p>
            <a:pPr lvl="1">
              <a:lnSpc>
                <a:spcPct val="140000"/>
              </a:lnSpc>
              <a:buNone/>
            </a:pPr>
            <a:r>
              <a:t>         </a:t>
            </a:r>
            <a:r>
              <a:rPr b="1"/>
              <a:t>管理者激发下属的某种动机和需要，使他们产生</a:t>
            </a:r>
            <a:r>
              <a:rPr sz="3200" b="1">
                <a:solidFill>
                  <a:srgbClr val="FFFF66"/>
                </a:solidFill>
              </a:rPr>
              <a:t>积极性</a:t>
            </a:r>
            <a:r>
              <a:rPr b="1"/>
              <a:t>，并通过行为达到一定目标的过程。</a:t>
            </a:r>
          </a:p>
          <a:p>
            <a:pPr lvl="1">
              <a:lnSpc>
                <a:spcPct val="150000"/>
              </a:lnSpc>
              <a:buNone/>
            </a:pPr>
            <a:r>
              <a:rPr b="1" i="1"/>
              <a:t>〖激励：</a:t>
            </a:r>
            <a:r>
              <a:rPr sz="3200" b="1" i="1">
                <a:ea typeface="楷体_GB2312" pitchFamily="2" charset="-122"/>
              </a:rPr>
              <a:t>动机对人的行动起到的激发、推动、加强作用，称之为激励。〗</a:t>
            </a:r>
            <a:endParaRPr sz="3200" b="1">
              <a:ea typeface="楷体_GB2312" pitchFamily="2" charset="-122"/>
            </a:endParaRPr>
          </a:p>
        </p:txBody>
      </p:sp>
      <p:sp>
        <p:nvSpPr>
          <p:cNvPr id="16388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16389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891E5005-3020-469F-9B77-9B64E50C7711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 spd="med">
    <p:cover dir="ru"/>
  </p:transition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2466" name=""/>
          <p:cNvSpPr/>
          <p:nvPr>
            <p:ph type="title" idx="4294967295"/>
          </p:nvPr>
        </p:nvSpPr>
        <p:spPr>
          <a:xfrm>
            <a:off x="762000" y="304800"/>
            <a:ext cx="5257800" cy="8382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sz="3600" b="1"/>
              <a:t>二、积极性的表现方式：</a:t>
            </a:r>
          </a:p>
        </p:txBody>
      </p:sp>
      <p:sp>
        <p:nvSpPr>
          <p:cNvPr id="62467" name=""/>
          <p:cNvSpPr/>
          <p:nvPr>
            <p:ph type="body" idx="4294967295"/>
          </p:nvPr>
        </p:nvSpPr>
        <p:spPr>
          <a:xfrm>
            <a:off x="533400" y="1447800"/>
            <a:ext cx="8153400" cy="50292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30000"/>
              </a:lnSpc>
              <a:buNone/>
            </a:pPr>
            <a:r>
              <a:rPr b="1"/>
              <a:t>1、干劲：是否愿意从事某种工作。</a:t>
            </a:r>
          </a:p>
          <a:p>
            <a:pPr lvl="0" algn="just">
              <a:lnSpc>
                <a:spcPct val="130000"/>
              </a:lnSpc>
              <a:buNone/>
            </a:pPr>
            <a:r>
              <a:rPr b="1"/>
              <a:t>2、责任心：对待工作尽心的程度</a:t>
            </a:r>
          </a:p>
          <a:p>
            <a:pPr lvl="0" algn="just">
              <a:lnSpc>
                <a:spcPct val="130000"/>
              </a:lnSpc>
              <a:buNone/>
            </a:pPr>
            <a:r>
              <a:rPr b="1"/>
              <a:t>3、主动性：职工与监督、分工有关的表现。</a:t>
            </a:r>
          </a:p>
          <a:p>
            <a:pPr lvl="0" algn="just">
              <a:lnSpc>
                <a:spcPct val="130000"/>
              </a:lnSpc>
              <a:buNone/>
            </a:pPr>
            <a:r>
              <a:rPr b="1"/>
              <a:t>4、创造性：与改进工作有关的表现</a:t>
            </a:r>
          </a:p>
          <a:p>
            <a:pPr lvl="0" algn="just">
              <a:buNone/>
            </a:pPr>
            <a:endParaRPr b="1"/>
          </a:p>
          <a:p>
            <a:pPr lvl="0" algn="just">
              <a:buNone/>
            </a:pPr>
            <a:r>
              <a:t>   </a:t>
            </a:r>
            <a:r>
              <a:rPr b="1">
                <a:latin typeface="方正楷体" pitchFamily="2" charset="-122"/>
                <a:ea typeface="方正楷体" pitchFamily="2" charset="-122"/>
              </a:rPr>
              <a:t>积极性的一般发展规律是：</a:t>
            </a:r>
          </a:p>
          <a:p>
            <a:pPr lvl="0" algn="just">
              <a:buNone/>
            </a:pPr>
            <a:r>
              <a:rPr b="1">
                <a:latin typeface="方正楷体" pitchFamily="2" charset="-122"/>
                <a:ea typeface="方正楷体" pitchFamily="2" charset="-122"/>
              </a:rPr>
              <a:t>          </a:t>
            </a:r>
            <a:r>
              <a:rPr sz="3600" b="1">
                <a:solidFill>
                  <a:schemeClr val="tx2"/>
                </a:solidFill>
                <a:latin typeface="方正楷体" pitchFamily="2" charset="-122"/>
                <a:ea typeface="方正楷体" pitchFamily="2" charset="-122"/>
              </a:rPr>
              <a:t>参与→负责→主动、创新</a:t>
            </a:r>
            <a:endParaRPr sz="3600"/>
          </a:p>
        </p:txBody>
      </p:sp>
      <p:sp>
        <p:nvSpPr>
          <p:cNvPr id="62468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62469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2EA86989-AEEB-4357-803D-BC0ED4149FE9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082" name=""/>
          <p:cNvSpPr/>
          <p:nvPr>
            <p:ph type="title" idx="4294967295"/>
          </p:nvPr>
        </p:nvSpPr>
        <p:spPr>
          <a:xfrm>
            <a:off x="685800" y="381000"/>
            <a:ext cx="77724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/>
            <a:r>
              <a:rPr sz="3600" b="1">
                <a:solidFill>
                  <a:srgbClr val="FFFF66"/>
                </a:solidFill>
                <a:ea typeface="黑体" pitchFamily="2" charset="-122"/>
              </a:rPr>
              <a:t> 第一</a:t>
            </a:r>
            <a:r>
              <a:rPr sz="3600" b="1">
                <a:solidFill>
                  <a:srgbClr val="FFFF66"/>
                </a:solidFill>
              </a:rPr>
              <a:t>章    </a:t>
            </a:r>
            <a:r>
              <a:rPr sz="3600" b="1">
                <a:solidFill>
                  <a:srgbClr val="FFFF66"/>
                </a:solidFill>
                <a:ea typeface="黑体" pitchFamily="2" charset="-122"/>
              </a:rPr>
              <a:t>领导理论</a:t>
            </a:r>
            <a:endParaRPr sz="3600" b="1">
              <a:ea typeface="黑体" pitchFamily="2" charset="-122"/>
            </a:endParaRPr>
          </a:p>
        </p:txBody>
      </p:sp>
      <p:sp>
        <p:nvSpPr>
          <p:cNvPr id="46083" name=""/>
          <p:cNvSpPr/>
          <p:nvPr>
            <p:ph type="body" idx="4294967295"/>
          </p:nvPr>
        </p:nvSpPr>
        <p:spPr>
          <a:xfrm>
            <a:off x="457200" y="1752600"/>
            <a:ext cx="7696200" cy="46482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1" algn="just">
              <a:lnSpc>
                <a:spcPct val="110000"/>
              </a:lnSpc>
              <a:buNone/>
            </a:pPr>
            <a:r>
              <a:rPr sz="3200" b="1">
                <a:ea typeface="黑体" pitchFamily="2" charset="-122"/>
              </a:rPr>
              <a:t>             </a:t>
            </a:r>
            <a:r>
              <a:rPr sz="3600" b="1">
                <a:ea typeface="黑体" pitchFamily="2" charset="-122"/>
              </a:rPr>
              <a:t>第一节    领导概述</a:t>
            </a:r>
            <a:endParaRPr sz="3200" b="1">
              <a:ea typeface="黑体" pitchFamily="2" charset="-122"/>
            </a:endParaRPr>
          </a:p>
          <a:p>
            <a:pPr lvl="1" algn="just">
              <a:lnSpc>
                <a:spcPct val="110000"/>
              </a:lnSpc>
              <a:buNone/>
            </a:pPr>
            <a:r>
              <a:rPr sz="3200" b="1">
                <a:ea typeface="黑体" pitchFamily="2" charset="-122"/>
              </a:rPr>
              <a:t>一、</a:t>
            </a:r>
            <a:r>
              <a:rPr sz="3200" b="1"/>
              <a:t>领导与领导者</a:t>
            </a:r>
          </a:p>
          <a:p>
            <a:pPr lvl="1" algn="just">
              <a:lnSpc>
                <a:spcPct val="110000"/>
              </a:lnSpc>
              <a:buNone/>
            </a:pPr>
            <a:r>
              <a:rPr sz="3200" b="1"/>
              <a:t>    领导：</a:t>
            </a:r>
            <a:r>
              <a:rPr sz="3200" b="1" i="1">
                <a:ea typeface="楷体_GB2312" pitchFamily="2" charset="-122"/>
              </a:rPr>
              <a:t>运用各种影响力，指挥或带领、引导或鼓励部下为实现目标而努力的过程。</a:t>
            </a:r>
          </a:p>
          <a:p>
            <a:pPr lvl="1" algn="just">
              <a:lnSpc>
                <a:spcPct val="110000"/>
              </a:lnSpc>
              <a:buNone/>
            </a:pPr>
            <a:r>
              <a:rPr sz="3200" b="1"/>
              <a:t>    领导者：</a:t>
            </a:r>
            <a:r>
              <a:rPr sz="3200" b="1" i="1">
                <a:ea typeface="楷体_GB2312" pitchFamily="2" charset="-122"/>
              </a:rPr>
              <a:t>在组织中发挥领导作用的人。</a:t>
            </a:r>
            <a:endParaRPr sz="3200" b="1"/>
          </a:p>
          <a:p>
            <a:pPr lvl="1" algn="just">
              <a:lnSpc>
                <a:spcPct val="110000"/>
              </a:lnSpc>
              <a:buNone/>
            </a:pPr>
            <a:r>
              <a:rPr b="1" i="1">
                <a:ea typeface="楷体_GB2312" pitchFamily="2" charset="-122"/>
              </a:rPr>
              <a:t>           （具有一名以上下属的各级主管）</a:t>
            </a:r>
            <a:endParaRPr b="1"/>
          </a:p>
        </p:txBody>
      </p:sp>
      <p:sp>
        <p:nvSpPr>
          <p:cNvPr id="46084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46085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634FF3E4-0D12-4CF7-8312-D28DB62A2AFD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3490" name=""/>
          <p:cNvSpPr/>
          <p:nvPr>
            <p:ph type="body" idx="4294967295"/>
          </p:nvPr>
        </p:nvSpPr>
        <p:spPr>
          <a:xfrm>
            <a:off x="685800" y="1981200"/>
            <a:ext cx="8153400" cy="41148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lnSpc>
                <a:spcPct val="160000"/>
              </a:lnSpc>
              <a:buNone/>
            </a:pPr>
            <a:r>
              <a:rPr b="1">
                <a:ea typeface="楷体_GB2312" pitchFamily="2" charset="-122"/>
              </a:rPr>
              <a:t>      </a:t>
            </a:r>
            <a:r>
              <a:rPr sz="3600" b="1" i="1">
                <a:solidFill>
                  <a:srgbClr val="FFFF66"/>
                </a:solidFill>
                <a:ea typeface="楷体_GB2312" pitchFamily="2" charset="-122"/>
              </a:rPr>
              <a:t>领导者要通过了解内因、</a:t>
            </a:r>
          </a:p>
          <a:p>
            <a:pPr lvl="0">
              <a:lnSpc>
                <a:spcPct val="160000"/>
              </a:lnSpc>
              <a:buNone/>
            </a:pPr>
            <a:r>
              <a:rPr sz="3600" b="1" i="1">
                <a:solidFill>
                  <a:srgbClr val="FFFF66"/>
                </a:solidFill>
                <a:ea typeface="楷体_GB2312" pitchFamily="2" charset="-122"/>
              </a:rPr>
              <a:t>                         创造外因来达到目的。</a:t>
            </a:r>
            <a:endParaRPr b="1">
              <a:ea typeface="楷体_GB2312" pitchFamily="2" charset="-122"/>
            </a:endParaRPr>
          </a:p>
          <a:p>
            <a:pPr lvl="0">
              <a:lnSpc>
                <a:spcPct val="160000"/>
              </a:lnSpc>
              <a:buNone/>
            </a:pPr>
            <a:r>
              <a:rPr b="1">
                <a:ea typeface="楷体_GB2312" pitchFamily="2" charset="-122"/>
              </a:rPr>
              <a:t>   了解内因：激励因素的分析与研究</a:t>
            </a:r>
          </a:p>
          <a:p>
            <a:pPr lvl="0">
              <a:lnSpc>
                <a:spcPct val="160000"/>
              </a:lnSpc>
              <a:buNone/>
            </a:pPr>
            <a:r>
              <a:rPr b="1">
                <a:ea typeface="楷体_GB2312" pitchFamily="2" charset="-122"/>
              </a:rPr>
              <a:t>    创造外因：采用激励手段及建立激励机制</a:t>
            </a:r>
          </a:p>
        </p:txBody>
      </p:sp>
      <p:sp>
        <p:nvSpPr>
          <p:cNvPr id="63491" name=""/>
          <p:cNvSpPr/>
          <p:nvPr>
            <p:ph type="title" idx="4294967295"/>
          </p:nvPr>
        </p:nvSpPr>
        <p:spPr>
          <a:xfrm>
            <a:off x="685800" y="609600"/>
            <a:ext cx="4038600" cy="762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l">
              <a:lnSpc>
                <a:spcPct val="140000"/>
              </a:lnSpc>
            </a:pPr>
            <a:r>
              <a:rPr sz="4800" b="1"/>
              <a:t>三、</a:t>
            </a:r>
            <a:r>
              <a:rPr sz="3600" b="1"/>
              <a:t>内因与外因</a:t>
            </a:r>
            <a:r>
              <a:rPr b="1"/>
              <a:t> </a:t>
            </a:r>
          </a:p>
        </p:txBody>
      </p:sp>
      <p:sp>
        <p:nvSpPr>
          <p:cNvPr id="6349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6349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A2C3FAEE-D925-413D-9FE3-D9FAD1A4B833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9634" name=""/>
          <p:cNvSpPr/>
          <p:nvPr>
            <p:ph type="title" idx="4294967295"/>
          </p:nvPr>
        </p:nvSpPr>
        <p:spPr>
          <a:xfrm>
            <a:off x="685800" y="609600"/>
            <a:ext cx="7772400" cy="9144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/>
            <a:r>
              <a:rPr sz="3600" b="1"/>
              <a:t>第二节   </a:t>
            </a:r>
            <a:r>
              <a:rPr sz="3600" b="1">
                <a:ea typeface="黑体" pitchFamily="2" charset="-122"/>
              </a:rPr>
              <a:t>激励理论</a:t>
            </a:r>
          </a:p>
        </p:txBody>
      </p:sp>
      <p:sp>
        <p:nvSpPr>
          <p:cNvPr id="69635" name=""/>
          <p:cNvSpPr/>
          <p:nvPr>
            <p:ph type="body" idx="4294967295"/>
          </p:nvPr>
        </p:nvSpPr>
        <p:spPr>
          <a:xfrm>
            <a:off x="381000" y="1981200"/>
            <a:ext cx="8305800" cy="44958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60000"/>
              </a:lnSpc>
              <a:buNone/>
            </a:pPr>
            <a:r>
              <a:rPr b="1">
                <a:ea typeface="黑体" pitchFamily="2" charset="-122"/>
              </a:rPr>
              <a:t>一、</a:t>
            </a:r>
            <a:r>
              <a:rPr b="1"/>
              <a:t>企业要建立科学合理的激励机制</a:t>
            </a:r>
            <a:br>
              <a:rPr b="1"/>
            </a:br>
            <a:r>
              <a:rPr b="1">
                <a:solidFill>
                  <a:schemeClr val="tx2"/>
                </a:solidFill>
              </a:rPr>
              <a:t>1、激励机制</a:t>
            </a:r>
            <a:r>
              <a:rPr b="1"/>
              <a:t>：是指企业按照积极性的运动规律对职工施加一定的激励影响，促使其积极性形成并按预定方向发展的一套运行制度和管理方法。</a:t>
            </a:r>
          </a:p>
        </p:txBody>
      </p:sp>
      <p:sp>
        <p:nvSpPr>
          <p:cNvPr id="69636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69637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78E59EC9-5B3A-45F8-ACED-18AB4EC85E2C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4754" name=""/>
          <p:cNvSpPr/>
          <p:nvPr>
            <p:ph type="title" idx="4294967295"/>
          </p:nvPr>
        </p:nvSpPr>
        <p:spPr>
          <a:xfrm>
            <a:off x="762000" y="228600"/>
            <a:ext cx="7772400" cy="762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sz="2800" b="1"/>
              <a:t>2、</a:t>
            </a:r>
            <a:r>
              <a:rPr sz="3200" b="1"/>
              <a:t>建立激励机制的现实意义</a:t>
            </a:r>
            <a:endParaRPr sz="2800" b="1">
              <a:solidFill>
                <a:schemeClr val="tx1"/>
              </a:solidFill>
            </a:endParaRPr>
          </a:p>
        </p:txBody>
      </p:sp>
      <p:sp>
        <p:nvSpPr>
          <p:cNvPr id="74755" name=""/>
          <p:cNvSpPr/>
          <p:nvPr>
            <p:ph type="body" idx="4294967295"/>
          </p:nvPr>
        </p:nvSpPr>
        <p:spPr>
          <a:xfrm>
            <a:off x="381000" y="1066800"/>
            <a:ext cx="8458200" cy="57912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20000"/>
              </a:lnSpc>
              <a:buClr>
                <a:schemeClr val="folHlink"/>
              </a:buClr>
            </a:pPr>
            <a:r>
              <a:rPr sz="2800" b="1"/>
              <a:t>人的最低生存条件已基本保证，对企业的期望提高了；</a:t>
            </a:r>
          </a:p>
          <a:p>
            <a:pPr lvl="0" algn="just">
              <a:lnSpc>
                <a:spcPct val="120000"/>
              </a:lnSpc>
              <a:buClr>
                <a:schemeClr val="folHlink"/>
              </a:buClr>
            </a:pPr>
            <a:r>
              <a:rPr sz="2800" b="1"/>
              <a:t>智力劳动的比重、程度提高，传统的监督和刺激方法的效能降低；</a:t>
            </a:r>
          </a:p>
          <a:p>
            <a:pPr lvl="0" algn="just">
              <a:lnSpc>
                <a:spcPct val="120000"/>
              </a:lnSpc>
              <a:buClr>
                <a:schemeClr val="folHlink"/>
              </a:buClr>
            </a:pPr>
            <a:r>
              <a:rPr sz="2800" b="1"/>
              <a:t>人的素质提高，对个人发展的要求提高，在实际工作中很难满足。</a:t>
            </a:r>
          </a:p>
          <a:p>
            <a:pPr lvl="0" algn="just">
              <a:lnSpc>
                <a:spcPct val="120000"/>
              </a:lnSpc>
              <a:buClr>
                <a:schemeClr val="folHlink"/>
              </a:buClr>
            </a:pPr>
            <a:r>
              <a:rPr sz="2800" b="1"/>
              <a:t>社会交流与沟通的增加使得影响积极性的因素更加复杂、繁多。</a:t>
            </a:r>
          </a:p>
          <a:p>
            <a:pPr lvl="0" algn="just">
              <a:lnSpc>
                <a:spcPct val="120000"/>
              </a:lnSpc>
              <a:buClr>
                <a:schemeClr val="folHlink"/>
              </a:buClr>
            </a:pPr>
            <a:r>
              <a:rPr sz="2800" b="1"/>
              <a:t>对社会地位的评价标准随着个人价值观的变化而变化，对企业的要求多样化。</a:t>
            </a:r>
          </a:p>
        </p:txBody>
      </p:sp>
      <p:sp>
        <p:nvSpPr>
          <p:cNvPr id="74756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74757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F9CB6D31-3C50-4E77-8FA4-C76C60DC9329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8850" name=""/>
          <p:cNvSpPr/>
          <p:nvPr>
            <p:ph type="title" idx="4294967295"/>
          </p:nvPr>
        </p:nvSpPr>
        <p:spPr>
          <a:xfrm>
            <a:off x="685800" y="304800"/>
            <a:ext cx="8153400" cy="16002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>
              <a:lnSpc>
                <a:spcPct val="140000"/>
              </a:lnSpc>
            </a:pPr>
            <a:r>
              <a:rPr sz="3600" b="1"/>
              <a:t>二、激励理论</a:t>
            </a:r>
            <a:br>
              <a:rPr sz="3600" b="1"/>
            </a:br>
            <a:r>
              <a:rPr sz="3600" b="1">
                <a:solidFill>
                  <a:srgbClr val="FF9966"/>
                </a:solidFill>
              </a:rPr>
              <a:t>（一</a:t>
            </a:r>
            <a:r>
              <a:rPr sz="3600">
                <a:solidFill>
                  <a:srgbClr val="FF9966"/>
                </a:solidFill>
              </a:rPr>
              <a:t>）</a:t>
            </a:r>
            <a:r>
              <a:rPr sz="3600" b="1">
                <a:solidFill>
                  <a:srgbClr val="FF9966"/>
                </a:solidFill>
              </a:rPr>
              <a:t>积极性的本源：需要</a:t>
            </a:r>
            <a:endParaRPr sz="3600" b="1"/>
          </a:p>
        </p:txBody>
      </p:sp>
      <p:sp>
        <p:nvSpPr>
          <p:cNvPr id="78851" name=""/>
          <p:cNvSpPr/>
          <p:nvPr>
            <p:ph type="body" idx="4294967295"/>
          </p:nvPr>
        </p:nvSpPr>
        <p:spPr>
          <a:xfrm>
            <a:off x="838200" y="1981200"/>
            <a:ext cx="7696200" cy="41910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80000"/>
              </a:lnSpc>
              <a:buNone/>
            </a:pPr>
            <a:r>
              <a:rPr b="1"/>
              <a:t> 1．马斯洛的需要层次理论：</a:t>
            </a:r>
          </a:p>
          <a:p>
            <a:pPr lvl="0" algn="just">
              <a:lnSpc>
                <a:spcPct val="180000"/>
              </a:lnSpc>
              <a:buNone/>
            </a:pPr>
            <a:r>
              <a:rPr b="1"/>
              <a:t>        </a:t>
            </a:r>
            <a:r>
              <a:rPr b="1">
                <a:ea typeface="仿宋_GB2312" pitchFamily="49" charset="-122"/>
              </a:rPr>
              <a:t>生理、安全、社交、尊重、自我实现</a:t>
            </a:r>
          </a:p>
          <a:p>
            <a:pPr lvl="0" algn="just">
              <a:lnSpc>
                <a:spcPct val="180000"/>
              </a:lnSpc>
              <a:buNone/>
            </a:pPr>
            <a:r>
              <a:rPr b="1"/>
              <a:t>2．赫次伯格的保健（不满）因素与</a:t>
            </a:r>
          </a:p>
          <a:p>
            <a:pPr lvl="0" algn="just">
              <a:lnSpc>
                <a:spcPct val="140000"/>
              </a:lnSpc>
              <a:buNone/>
            </a:pPr>
            <a:r>
              <a:rPr b="1"/>
              <a:t>       </a:t>
            </a:r>
            <a:r>
              <a:rPr b="1">
                <a:ea typeface="方正楷体" pitchFamily="2" charset="-122"/>
              </a:rPr>
              <a:t>激励（满意）因素理论</a:t>
            </a:r>
          </a:p>
        </p:txBody>
      </p:sp>
      <p:sp>
        <p:nvSpPr>
          <p:cNvPr id="7885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7885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58189D87-1E33-4524-A033-846DAB74FC4C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02" name=""/>
          <p:cNvSpPr/>
          <p:nvPr>
            <p:ph type="title" idx="4294967295"/>
          </p:nvPr>
        </p:nvSpPr>
        <p:spPr>
          <a:xfrm>
            <a:off x="381000" y="304800"/>
            <a:ext cx="8153400" cy="10668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sz="3600" b="1"/>
              <a:t>（二）积极性的导向器和调节器：</a:t>
            </a:r>
            <a:r>
              <a:rPr sz="3600" b="1">
                <a:solidFill>
                  <a:schemeClr val="tx1"/>
                </a:solidFill>
              </a:rPr>
              <a:t>认识</a:t>
            </a:r>
            <a:endParaRPr sz="3600"/>
          </a:p>
        </p:txBody>
      </p:sp>
      <p:sp>
        <p:nvSpPr>
          <p:cNvPr id="102403" name=""/>
          <p:cNvSpPr/>
          <p:nvPr>
            <p:ph type="body" idx="4294967295"/>
          </p:nvPr>
        </p:nvSpPr>
        <p:spPr>
          <a:xfrm>
            <a:off x="685800" y="1905000"/>
            <a:ext cx="8001000" cy="38100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50000"/>
              </a:lnSpc>
              <a:buNone/>
            </a:pPr>
            <a:r>
              <a:rPr>
                <a:solidFill>
                  <a:schemeClr val="tx2"/>
                </a:solidFill>
              </a:rPr>
              <a:t>1、</a:t>
            </a:r>
            <a:r>
              <a:rPr b="1">
                <a:solidFill>
                  <a:schemeClr val="tx2"/>
                </a:solidFill>
              </a:rPr>
              <a:t>期望理论</a:t>
            </a:r>
          </a:p>
          <a:p>
            <a:pPr lvl="0" algn="just">
              <a:lnSpc>
                <a:spcPct val="150000"/>
              </a:lnSpc>
              <a:buNone/>
            </a:pPr>
            <a:r>
              <a:rPr b="1">
                <a:solidFill>
                  <a:schemeClr val="tx1"/>
                </a:solidFill>
              </a:rPr>
              <a:t>                 需要 </a:t>
            </a:r>
            <a:r>
              <a:rPr b="1">
                <a:solidFill>
                  <a:schemeClr val="tx1"/>
                </a:solidFill>
                <a:latin typeface="宋体" pitchFamily="2" charset="-122"/>
              </a:rPr>
              <a:t>→</a:t>
            </a:r>
            <a:r>
              <a:rPr b="1">
                <a:solidFill>
                  <a:schemeClr val="tx1"/>
                </a:solidFill>
              </a:rPr>
              <a:t>要求 </a:t>
            </a:r>
            <a:r>
              <a:rPr b="1">
                <a:solidFill>
                  <a:schemeClr val="tx1"/>
                </a:solidFill>
                <a:latin typeface="宋体" pitchFamily="2" charset="-122"/>
              </a:rPr>
              <a:t>→ </a:t>
            </a:r>
            <a:r>
              <a:rPr b="1">
                <a:solidFill>
                  <a:schemeClr val="tx1"/>
                </a:solidFill>
              </a:rPr>
              <a:t>满足</a:t>
            </a:r>
            <a:br>
              <a:rPr b="1">
                <a:solidFill>
                  <a:schemeClr val="tx1"/>
                </a:solidFill>
              </a:rPr>
            </a:br>
            <a:r>
              <a:rPr b="1">
                <a:solidFill>
                  <a:schemeClr val="tx1"/>
                </a:solidFill>
              </a:rPr>
              <a:t>激励力 = 某一行动结果的效价 </a:t>
            </a:r>
            <a:r>
              <a:rPr b="1">
                <a:solidFill>
                  <a:schemeClr val="tx1"/>
                </a:solidFill>
                <a:latin typeface="宋体" pitchFamily="2" charset="-122"/>
              </a:rPr>
              <a:t>×</a:t>
            </a:r>
            <a:r>
              <a:rPr b="1">
                <a:solidFill>
                  <a:schemeClr val="tx1"/>
                </a:solidFill>
              </a:rPr>
              <a:t> 期望值</a:t>
            </a:r>
          </a:p>
          <a:p>
            <a:pPr lvl="0" algn="just">
              <a:lnSpc>
                <a:spcPct val="150000"/>
              </a:lnSpc>
              <a:buNone/>
            </a:pPr>
            <a:r>
              <a:rPr b="1"/>
              <a:t>         </a:t>
            </a:r>
            <a:r>
              <a:rPr b="1">
                <a:solidFill>
                  <a:schemeClr val="tx1"/>
                </a:solidFill>
              </a:rPr>
              <a:t>         </a:t>
            </a:r>
            <a:r>
              <a:rPr b="1">
                <a:solidFill>
                  <a:schemeClr val="tx1"/>
                </a:solidFill>
                <a:ea typeface="方正楷体" pitchFamily="2" charset="-122"/>
              </a:rPr>
              <a:t>（只对未满足的需求）</a:t>
            </a:r>
          </a:p>
        </p:txBody>
      </p:sp>
      <p:sp>
        <p:nvSpPr>
          <p:cNvPr id="102404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102405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2E0232F7-CA35-4FFB-8C80-D9DF842BDBD9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2946" name=""/>
          <p:cNvSpPr/>
          <p:nvPr>
            <p:ph type="title" idx="4294967295"/>
          </p:nvPr>
        </p:nvSpPr>
        <p:spPr>
          <a:xfrm>
            <a:off x="533400" y="228600"/>
            <a:ext cx="5562600" cy="9144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sz="3600" b="1">
                <a:ea typeface="楷体_GB2312" pitchFamily="2" charset="-122"/>
              </a:rPr>
              <a:t>2、波特和劳勒的激励模式</a:t>
            </a:r>
            <a:endParaRPr b="1"/>
          </a:p>
        </p:txBody>
      </p:sp>
      <p:sp>
        <p:nvSpPr>
          <p:cNvPr id="82947" name=""/>
          <p:cNvSpPr/>
          <p:nvPr>
            <p:ph type="body" idx="4294967295"/>
          </p:nvPr>
        </p:nvSpPr>
        <p:spPr>
          <a:xfrm>
            <a:off x="228600" y="1066800"/>
            <a:ext cx="8534400" cy="55626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20000"/>
              </a:lnSpc>
            </a:pPr>
            <a:r>
              <a:rPr sz="2800" b="1">
                <a:solidFill>
                  <a:srgbClr val="FF9966"/>
                </a:solidFill>
              </a:rPr>
              <a:t>个人的努力及其程度</a:t>
            </a:r>
            <a:r>
              <a:rPr sz="2800" b="1"/>
              <a:t>：</a:t>
            </a:r>
            <a:r>
              <a:rPr sz="2400" b="1"/>
              <a:t>取决于 </a:t>
            </a:r>
            <a:r>
              <a:rPr sz="2800" b="1" i="1"/>
              <a:t>奖励价值、个人察觉出来的努力和受到奖励的概率</a:t>
            </a:r>
            <a:endParaRPr sz="2800" b="1"/>
          </a:p>
          <a:p>
            <a:pPr lvl="0" algn="just">
              <a:lnSpc>
                <a:spcPct val="120000"/>
              </a:lnSpc>
            </a:pPr>
            <a:r>
              <a:rPr sz="2800" b="1">
                <a:solidFill>
                  <a:srgbClr val="FF9966"/>
                </a:solidFill>
              </a:rPr>
              <a:t>个人达到的绩效：</a:t>
            </a:r>
            <a:r>
              <a:rPr sz="2400" b="1"/>
              <a:t>取决于 </a:t>
            </a:r>
            <a:r>
              <a:rPr sz="2800" b="1" i="1"/>
              <a:t>努力程度、个人能力大小及对任务的了解、理解程度的深浅</a:t>
            </a:r>
            <a:endParaRPr sz="2800" b="1"/>
          </a:p>
          <a:p>
            <a:pPr lvl="0" algn="just">
              <a:lnSpc>
                <a:spcPct val="120000"/>
              </a:lnSpc>
            </a:pPr>
            <a:r>
              <a:rPr sz="2800" b="1">
                <a:solidFill>
                  <a:srgbClr val="FF9966"/>
                </a:solidFill>
              </a:rPr>
              <a:t>个人所应得的奖励：</a:t>
            </a:r>
            <a:r>
              <a:rPr sz="2400" b="1"/>
              <a:t>应当 </a:t>
            </a:r>
            <a:r>
              <a:rPr sz="2800" b="1"/>
              <a:t>以实际达到的工作绩效为标准，剔除主观评估因素</a:t>
            </a:r>
          </a:p>
          <a:p>
            <a:pPr lvl="0" algn="just">
              <a:lnSpc>
                <a:spcPct val="120000"/>
              </a:lnSpc>
            </a:pPr>
            <a:r>
              <a:rPr sz="2800" b="1">
                <a:solidFill>
                  <a:srgbClr val="FF9966"/>
                </a:solidFill>
              </a:rPr>
              <a:t>个人对奖励满意与否及程度</a:t>
            </a:r>
            <a:r>
              <a:rPr sz="2800" b="1"/>
              <a:t>：</a:t>
            </a:r>
            <a:r>
              <a:rPr sz="2400" b="1"/>
              <a:t>取决于 </a:t>
            </a:r>
            <a:r>
              <a:rPr sz="2800" b="1" i="1"/>
              <a:t>受激励者对所获报酬公平性的感觉</a:t>
            </a:r>
          </a:p>
          <a:p>
            <a:pPr lvl="0" algn="just">
              <a:lnSpc>
                <a:spcPct val="120000"/>
              </a:lnSpc>
            </a:pPr>
            <a:r>
              <a:rPr sz="2800" b="1">
                <a:solidFill>
                  <a:srgbClr val="FF9966"/>
                </a:solidFill>
              </a:rPr>
              <a:t>个人满意与否及程度：</a:t>
            </a:r>
            <a:r>
              <a:rPr sz="2400" b="1"/>
              <a:t>会 </a:t>
            </a:r>
            <a:r>
              <a:rPr sz="2800" b="1" i="1"/>
              <a:t>反馈到下一个任务的努力过程中。</a:t>
            </a:r>
          </a:p>
        </p:txBody>
      </p:sp>
      <p:sp>
        <p:nvSpPr>
          <p:cNvPr id="82948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82949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78FD281A-57A9-49A4-869A-A118069F2432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8" name=""/>
          <p:cNvSpPr/>
          <p:nvPr>
            <p:ph type="title" idx="4294967295"/>
          </p:nvPr>
        </p:nvSpPr>
        <p:spPr>
          <a:xfrm>
            <a:off x="533400" y="228600"/>
            <a:ext cx="6096000" cy="8382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sz="3600" b="1"/>
              <a:t>      3、</a:t>
            </a:r>
            <a:r>
              <a:rPr sz="3600" b="1">
                <a:ea typeface="楷体_GB2312" pitchFamily="2" charset="-122"/>
              </a:rPr>
              <a:t>公平理论</a:t>
            </a:r>
          </a:p>
        </p:txBody>
      </p:sp>
      <p:sp>
        <p:nvSpPr>
          <p:cNvPr id="19459" name=""/>
          <p:cNvSpPr/>
          <p:nvPr>
            <p:ph type="body" idx="4294967295"/>
          </p:nvPr>
        </p:nvSpPr>
        <p:spPr>
          <a:xfrm>
            <a:off x="304800" y="1447800"/>
            <a:ext cx="8153400" cy="49530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60000"/>
              </a:lnSpc>
              <a:buNone/>
            </a:pPr>
            <a:r>
              <a:rPr sz="4000" b="1" baseline="-32000">
                <a:latin typeface="仿宋_GB2312" pitchFamily="49" charset="-122"/>
                <a:ea typeface="仿宋_GB2312" pitchFamily="49" charset="-122"/>
              </a:rPr>
              <a:t> 1．个人所得报酬 Qp    另一个人所得报酬Qx</a:t>
            </a:r>
          </a:p>
          <a:p>
            <a:pPr lvl="0" algn="just">
              <a:lnSpc>
                <a:spcPct val="120000"/>
              </a:lnSpc>
              <a:buNone/>
            </a:pPr>
            <a:r>
              <a:rPr sz="4000" b="1" baseline="-18000">
                <a:latin typeface="仿宋_GB2312" pitchFamily="49" charset="-122"/>
                <a:ea typeface="仿宋_GB2312" pitchFamily="49" charset="-122"/>
              </a:rPr>
              <a:t>   ------------------ = ------------------</a:t>
            </a:r>
          </a:p>
          <a:p>
            <a:pPr lvl="0" algn="just">
              <a:lnSpc>
                <a:spcPct val="180000"/>
              </a:lnSpc>
              <a:buNone/>
            </a:pPr>
            <a:r>
              <a:rPr sz="4000" b="1" baseline="24000">
                <a:latin typeface="仿宋_GB2312" pitchFamily="49" charset="-122"/>
                <a:ea typeface="仿宋_GB2312" pitchFamily="49" charset="-122"/>
              </a:rPr>
              <a:t>    个人的投入 Ip      另一个人的投入Ix</a:t>
            </a:r>
          </a:p>
          <a:p>
            <a:pPr lvl="0" algn="just">
              <a:lnSpc>
                <a:spcPct val="180000"/>
              </a:lnSpc>
              <a:buNone/>
            </a:pPr>
            <a:r>
              <a:rPr sz="4000" b="1" baseline="-42000"/>
              <a:t> 2．</a:t>
            </a:r>
            <a:r>
              <a:rPr sz="4000" b="1" baseline="-42000">
                <a:latin typeface="仿宋_GB2312" pitchFamily="49" charset="-122"/>
                <a:ea typeface="仿宋_GB2312" pitchFamily="49" charset="-122"/>
              </a:rPr>
              <a:t>个人现在所得报酬 Qpp  自己以前所得报酬Qpl</a:t>
            </a:r>
          </a:p>
          <a:p>
            <a:pPr lvl="0" algn="just">
              <a:lnSpc>
                <a:spcPct val="110000"/>
              </a:lnSpc>
              <a:buNone/>
            </a:pPr>
            <a:r>
              <a:rPr sz="4000" b="1" baseline="-25000">
                <a:latin typeface="仿宋_GB2312" pitchFamily="49" charset="-122"/>
                <a:ea typeface="仿宋_GB2312" pitchFamily="49" charset="-122"/>
              </a:rPr>
              <a:t>   </a:t>
            </a:r>
            <a:r>
              <a:rPr sz="4000" b="1" baseline="-18000">
                <a:latin typeface="仿宋_GB2312" pitchFamily="49" charset="-122"/>
                <a:ea typeface="仿宋_GB2312" pitchFamily="49" charset="-122"/>
              </a:rPr>
              <a:t>-------------------- = ------------------</a:t>
            </a:r>
          </a:p>
          <a:p>
            <a:pPr lvl="0" algn="just">
              <a:lnSpc>
                <a:spcPct val="110000"/>
              </a:lnSpc>
              <a:buNone/>
            </a:pPr>
            <a:r>
              <a:rPr sz="4000" b="1" baseline="-18000">
                <a:latin typeface="仿宋_GB2312" pitchFamily="49" charset="-122"/>
                <a:ea typeface="仿宋_GB2312" pitchFamily="49" charset="-122"/>
              </a:rPr>
              <a:t> </a:t>
            </a:r>
            <a:r>
              <a:rPr sz="4000" b="1" baseline="30000">
                <a:latin typeface="仿宋_GB2312" pitchFamily="49" charset="-122"/>
                <a:ea typeface="仿宋_GB2312" pitchFamily="49" charset="-122"/>
              </a:rPr>
              <a:t>  个人目前的投入Ipp      自己以前的投入Ipl</a:t>
            </a:r>
          </a:p>
        </p:txBody>
      </p:sp>
      <p:sp>
        <p:nvSpPr>
          <p:cNvPr id="19460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19461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0749695D-B5F4-446F-966B-83A1B1F1FC43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 spd="med">
    <p:cover dir="ru"/>
  </p:transition>
  <p:timing/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"/>
          <p:cNvSpPr/>
          <p:nvPr>
            <p:ph type="title" idx="4294967295"/>
          </p:nvPr>
        </p:nvSpPr>
        <p:spPr>
          <a:xfrm>
            <a:off x="304800" y="304800"/>
            <a:ext cx="51816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sz="3600" b="1">
                <a:solidFill>
                  <a:schemeClr val="tx1"/>
                </a:solidFill>
              </a:rPr>
              <a:t> </a:t>
            </a:r>
            <a:r>
              <a:rPr sz="3600" b="1">
                <a:ea typeface="楷体_GB2312" pitchFamily="2" charset="-122"/>
              </a:rPr>
              <a:t>4、强化理论</a:t>
            </a:r>
          </a:p>
        </p:txBody>
      </p:sp>
      <p:sp>
        <p:nvSpPr>
          <p:cNvPr id="20483" name=""/>
          <p:cNvSpPr/>
          <p:nvPr>
            <p:ph type="body" idx="4294967295"/>
          </p:nvPr>
        </p:nvSpPr>
        <p:spPr>
          <a:xfrm>
            <a:off x="457200" y="1371600"/>
            <a:ext cx="3962400" cy="5257800"/>
          </a:xfrm>
          <a:prstGeom prst="rect">
            <a:avLst/>
          </a:prstGeom>
          <a:noFill/>
          <a:ln>
            <a:miter lim="800000"/>
          </a:ln>
        </p:spPr>
        <p:txBody>
          <a:bodyPr vert="vert"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20000"/>
              </a:lnSpc>
              <a:buClr>
                <a:schemeClr val="folHlink"/>
              </a:buClr>
            </a:pPr>
            <a:r>
              <a:rPr b="1"/>
              <a:t>正强化：</a:t>
            </a:r>
          </a:p>
          <a:p>
            <a:pPr lvl="0" algn="just">
              <a:lnSpc>
                <a:spcPct val="120000"/>
              </a:lnSpc>
              <a:buNone/>
            </a:pPr>
            <a:r>
              <a:rPr b="1"/>
              <a:t>          </a:t>
            </a:r>
            <a:r>
              <a:rPr b="1">
                <a:ea typeface="楷体_GB2312" pitchFamily="2" charset="-122"/>
              </a:rPr>
              <a:t>奖励某些行为，使之进一步加强</a:t>
            </a:r>
          </a:p>
          <a:p>
            <a:pPr lvl="0" algn="just">
              <a:lnSpc>
                <a:spcPct val="120000"/>
              </a:lnSpc>
              <a:buClr>
                <a:schemeClr val="folHlink"/>
              </a:buClr>
            </a:pPr>
            <a:r>
              <a:rPr b="1"/>
              <a:t>负强化：</a:t>
            </a:r>
          </a:p>
          <a:p>
            <a:pPr lvl="0" algn="just">
              <a:lnSpc>
                <a:spcPct val="120000"/>
              </a:lnSpc>
              <a:buNone/>
            </a:pPr>
            <a:r>
              <a:rPr b="1"/>
              <a:t>          </a:t>
            </a:r>
            <a:r>
              <a:rPr b="1">
                <a:ea typeface="楷体_GB2312" pitchFamily="2" charset="-122"/>
              </a:rPr>
              <a:t>惩罚某些行为直至减弱或消失</a:t>
            </a:r>
            <a:endParaRPr b="1"/>
          </a:p>
        </p:txBody>
      </p:sp>
      <p:graphicFrame>
        <p:nvGraphicFramePr>
          <p:cNvPr id="20484" name=""/>
          <p:cNvGraphicFramePr>
            <a:graphicFrameLocks noChangeAspect="1"/>
          </p:cNvGraphicFramePr>
          <p:nvPr/>
        </p:nvGraphicFramePr>
        <p:xfrm>
          <a:off x="5257800" y="1905000"/>
          <a:ext cx="38862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剪辑" r:id="rId2" progId="MS_ClipArt_Gallery.2">
                  <p:embed/>
                </p:oleObj>
              </mc:Choice>
              <mc:Fallback>
                <p:oleObj name="剪辑" r:id="rId2" progId="MS_ClipArt_Gallery.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257800" y="1905000"/>
                        <a:ext cx="3886200" cy="3944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20486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383A533C-701F-4B01-A699-42A33F0919E9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 spd="med">
    <p:cover dir="ru"/>
  </p:transition>
  <p:timing/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890" name=""/>
          <p:cNvSpPr/>
          <p:nvPr>
            <p:ph type="title" idx="4294967295"/>
          </p:nvPr>
        </p:nvSpPr>
        <p:spPr>
          <a:xfrm>
            <a:off x="228600" y="609600"/>
            <a:ext cx="89154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b="1">
                <a:ea typeface="楷体_GB2312" pitchFamily="2" charset="-122"/>
              </a:rPr>
              <a:t>5、激励需要理论</a:t>
            </a:r>
          </a:p>
        </p:txBody>
      </p:sp>
      <p:sp>
        <p:nvSpPr>
          <p:cNvPr id="37891" name=""/>
          <p:cNvSpPr/>
          <p:nvPr>
            <p:ph type="body" idx="4294967295"/>
          </p:nvPr>
        </p:nvSpPr>
        <p:spPr>
          <a:xfrm>
            <a:off x="5410200" y="1828800"/>
            <a:ext cx="2819400" cy="4191000"/>
          </a:xfrm>
          <a:prstGeom prst="rect">
            <a:avLst/>
          </a:prstGeom>
          <a:noFill/>
          <a:ln>
            <a:miter lim="800000"/>
          </a:ln>
        </p:spPr>
        <p:txBody>
          <a:bodyPr vert="vert"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buNone/>
            </a:pPr>
            <a:r>
              <a:rPr b="1"/>
              <a:t> 人有三种基本的激励需要：</a:t>
            </a:r>
          </a:p>
          <a:p>
            <a:pPr lvl="0" algn="ctr">
              <a:buNone/>
            </a:pPr>
            <a:r>
              <a:rPr b="1"/>
              <a:t>    </a:t>
            </a:r>
            <a:r>
              <a:rPr b="1">
                <a:solidFill>
                  <a:srgbClr val="CCFF66"/>
                </a:solidFill>
              </a:rPr>
              <a:t>权</a:t>
            </a:r>
            <a:r>
              <a:rPr b="1">
                <a:solidFill>
                  <a:srgbClr val="CCFF66"/>
                </a:solidFill>
                <a:ea typeface="幼圆" pitchFamily="49" charset="-122"/>
              </a:rPr>
              <a:t>力需要；</a:t>
            </a:r>
          </a:p>
          <a:p>
            <a:pPr lvl="0" algn="ctr">
              <a:buNone/>
            </a:pPr>
            <a:r>
              <a:rPr b="1">
                <a:solidFill>
                  <a:srgbClr val="CCFF66"/>
                </a:solidFill>
                <a:ea typeface="幼圆" pitchFamily="49" charset="-122"/>
              </a:rPr>
              <a:t>    社交需要；</a:t>
            </a:r>
          </a:p>
          <a:p>
            <a:pPr lvl="0" algn="ctr">
              <a:buNone/>
            </a:pPr>
            <a:r>
              <a:rPr b="1">
                <a:solidFill>
                  <a:srgbClr val="CCFF66"/>
                </a:solidFill>
                <a:ea typeface="幼圆" pitchFamily="49" charset="-122"/>
              </a:rPr>
              <a:t>成就需要</a:t>
            </a:r>
          </a:p>
        </p:txBody>
      </p:sp>
      <p:graphicFrame>
        <p:nvGraphicFramePr>
          <p:cNvPr id="37892" name=""/>
          <p:cNvGraphicFramePr>
            <a:graphicFrameLocks noChangeAspect="1"/>
          </p:cNvGraphicFramePr>
          <p:nvPr/>
        </p:nvGraphicFramePr>
        <p:xfrm>
          <a:off x="457200" y="2286000"/>
          <a:ext cx="3657600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剪辑" r:id="rId2" progId="MS_ClipArt_Gallery.2">
                  <p:embed/>
                </p:oleObj>
              </mc:Choice>
              <mc:Fallback>
                <p:oleObj name="剪辑" r:id="rId2" progId="MS_ClipArt_Gallery.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7200" y="2286000"/>
                        <a:ext cx="3657600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3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37894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E5EF6E89-BE41-4229-BE53-BABEB951EA3A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9330" name=""/>
          <p:cNvSpPr/>
          <p:nvPr>
            <p:ph type="title" idx="4294967295"/>
          </p:nvPr>
        </p:nvSpPr>
        <p:spPr>
          <a:xfrm>
            <a:off x="304800" y="0"/>
            <a:ext cx="8610600" cy="6096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dist"/>
            <a:r>
              <a:rPr sz="3600" b="1">
                <a:solidFill>
                  <a:schemeClr val="folHlink"/>
                </a:solidFill>
              </a:rPr>
              <a:t>三、激励机制建立：</a:t>
            </a:r>
            <a:r>
              <a:rPr sz="3600" b="1">
                <a:solidFill>
                  <a:srgbClr val="FF9966"/>
                </a:solidFill>
              </a:rPr>
              <a:t>积极性良性循环图</a:t>
            </a:r>
            <a:endParaRPr sz="3600"/>
          </a:p>
        </p:txBody>
      </p:sp>
      <p:sp>
        <p:nvSpPr>
          <p:cNvPr id="99332" name=""/>
          <p:cNvSpPr/>
          <p:nvPr/>
        </p:nvSpPr>
        <p:spPr>
          <a:xfrm>
            <a:off x="1066800" y="838200"/>
            <a:ext cx="7467600" cy="6019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ctr" eaLnBrk="1" hangingPunct="1"/>
          </a:p>
        </p:txBody>
      </p:sp>
      <p:sp>
        <p:nvSpPr>
          <p:cNvPr id="99333" name=""/>
          <p:cNvSpPr/>
          <p:nvPr/>
        </p:nvSpPr>
        <p:spPr>
          <a:xfrm>
            <a:off x="1905000" y="1524000"/>
            <a:ext cx="5791200" cy="4724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ctr" eaLnBrk="1" hangingPunct="1"/>
          </a:p>
        </p:txBody>
      </p:sp>
      <p:sp>
        <p:nvSpPr>
          <p:cNvPr id="99334" name=""/>
          <p:cNvSpPr/>
          <p:nvPr/>
        </p:nvSpPr>
        <p:spPr>
          <a:xfrm>
            <a:off x="4038600" y="3200400"/>
            <a:ext cx="1371600" cy="1143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ctr" eaLnBrk="1" hangingPunct="1"/>
          </a:p>
        </p:txBody>
      </p:sp>
      <p:cxnSp>
        <p:nvCxnSpPr>
          <p:cNvPr id="99335" name=""/>
          <p:cNvCxnSpPr/>
          <p:nvPr/>
        </p:nvCxnSpPr>
        <p:spPr>
          <a:xfrm>
            <a:off x="2514600" y="1447800"/>
            <a:ext cx="2209800" cy="2362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</a:ln>
        </p:spPr>
      </p:cxnSp>
      <p:cxnSp>
        <p:nvCxnSpPr>
          <p:cNvPr id="99336" name=""/>
          <p:cNvCxnSpPr/>
          <p:nvPr/>
        </p:nvCxnSpPr>
        <p:spPr>
          <a:xfrm flipV="1">
            <a:off x="4724400" y="1371600"/>
            <a:ext cx="2057400" cy="2362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</a:ln>
        </p:spPr>
      </p:cxnSp>
      <p:cxnSp>
        <p:nvCxnSpPr>
          <p:cNvPr id="99337" name=""/>
          <p:cNvCxnSpPr/>
          <p:nvPr/>
        </p:nvCxnSpPr>
        <p:spPr>
          <a:xfrm flipH="1">
            <a:off x="4724400" y="3733800"/>
            <a:ext cx="0" cy="3124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</a:ln>
        </p:spPr>
      </p:cxnSp>
      <p:cxnSp>
        <p:nvCxnSpPr>
          <p:cNvPr id="99338" name=""/>
          <p:cNvCxnSpPr/>
          <p:nvPr/>
        </p:nvCxnSpPr>
        <p:spPr>
          <a:xfrm flipH="1">
            <a:off x="1524000" y="3733800"/>
            <a:ext cx="3200400" cy="1600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</a:ln>
        </p:spPr>
      </p:cxnSp>
      <p:cxnSp>
        <p:nvCxnSpPr>
          <p:cNvPr id="99339" name=""/>
          <p:cNvCxnSpPr/>
          <p:nvPr/>
        </p:nvCxnSpPr>
        <p:spPr>
          <a:xfrm>
            <a:off x="4724400" y="3733800"/>
            <a:ext cx="3352800" cy="1524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</a:ln>
        </p:spPr>
      </p:cxnSp>
      <p:sp>
        <p:nvSpPr>
          <p:cNvPr id="99341" name=""/>
          <p:cNvSpPr/>
          <p:nvPr/>
        </p:nvSpPr>
        <p:spPr>
          <a:xfrm>
            <a:off x="4327525" y="3800475"/>
            <a:ext cx="361950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r>
              <a:rPr sz="2800" b="1">
                <a:solidFill>
                  <a:srgbClr val="CCFF66"/>
                </a:solidFill>
              </a:rPr>
              <a:t>1</a:t>
            </a:r>
          </a:p>
        </p:txBody>
      </p:sp>
      <p:sp>
        <p:nvSpPr>
          <p:cNvPr id="99342" name=""/>
          <p:cNvSpPr/>
          <p:nvPr/>
        </p:nvSpPr>
        <p:spPr>
          <a:xfrm>
            <a:off x="4784725" y="3800475"/>
            <a:ext cx="361950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r>
              <a:rPr sz="2800" b="1">
                <a:solidFill>
                  <a:srgbClr val="CCFF66"/>
                </a:solidFill>
              </a:rPr>
              <a:t>5</a:t>
            </a:r>
            <a:endParaRPr>
              <a:solidFill>
                <a:srgbClr val="CCFF66"/>
              </a:solidFill>
            </a:endParaRPr>
          </a:p>
        </p:txBody>
      </p:sp>
      <p:sp>
        <p:nvSpPr>
          <p:cNvPr id="99343" name=""/>
          <p:cNvSpPr/>
          <p:nvPr/>
        </p:nvSpPr>
        <p:spPr>
          <a:xfrm>
            <a:off x="4098925" y="3419475"/>
            <a:ext cx="361950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r>
              <a:rPr sz="2800" b="1">
                <a:solidFill>
                  <a:srgbClr val="CCFF66"/>
                </a:solidFill>
              </a:rPr>
              <a:t>2</a:t>
            </a:r>
          </a:p>
        </p:txBody>
      </p:sp>
      <p:sp>
        <p:nvSpPr>
          <p:cNvPr id="99344" name=""/>
          <p:cNvSpPr/>
          <p:nvPr/>
        </p:nvSpPr>
        <p:spPr>
          <a:xfrm>
            <a:off x="4479925" y="3114675"/>
            <a:ext cx="361950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r>
              <a:rPr sz="2800" b="1">
                <a:solidFill>
                  <a:srgbClr val="CCFF66"/>
                </a:solidFill>
              </a:rPr>
              <a:t>3</a:t>
            </a:r>
          </a:p>
        </p:txBody>
      </p:sp>
      <p:sp>
        <p:nvSpPr>
          <p:cNvPr id="99345" name=""/>
          <p:cNvSpPr/>
          <p:nvPr/>
        </p:nvSpPr>
        <p:spPr>
          <a:xfrm>
            <a:off x="4937125" y="3343275"/>
            <a:ext cx="361950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r>
              <a:rPr sz="2800" b="1">
                <a:solidFill>
                  <a:srgbClr val="CCFF66"/>
                </a:solidFill>
              </a:rPr>
              <a:t>4</a:t>
            </a:r>
          </a:p>
        </p:txBody>
      </p:sp>
      <p:sp>
        <p:nvSpPr>
          <p:cNvPr id="99347" name=""/>
          <p:cNvSpPr/>
          <p:nvPr/>
        </p:nvSpPr>
        <p:spPr>
          <a:xfrm>
            <a:off x="3657600" y="990600"/>
            <a:ext cx="2438400" cy="5794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r>
              <a:rPr sz="3200" b="1">
                <a:solidFill>
                  <a:srgbClr val="FFFF66"/>
                </a:solidFill>
              </a:rPr>
              <a:t>组织、引导</a:t>
            </a:r>
          </a:p>
        </p:txBody>
      </p:sp>
      <p:sp>
        <p:nvSpPr>
          <p:cNvPr id="99348" name=""/>
          <p:cNvSpPr/>
          <p:nvPr/>
        </p:nvSpPr>
        <p:spPr>
          <a:xfrm>
            <a:off x="1371600" y="2514600"/>
            <a:ext cx="671512" cy="2514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vert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ctr" eaLnBrk="1" hangingPunct="1"/>
            <a:r>
              <a:rPr sz="3200" b="1">
                <a:solidFill>
                  <a:srgbClr val="FFFF66"/>
                </a:solidFill>
              </a:rPr>
              <a:t>考核、奖惩</a:t>
            </a:r>
          </a:p>
        </p:txBody>
      </p:sp>
      <p:sp>
        <p:nvSpPr>
          <p:cNvPr id="99349" name=""/>
          <p:cNvSpPr/>
          <p:nvPr/>
        </p:nvSpPr>
        <p:spPr>
          <a:xfrm rot="1860000">
            <a:off x="2133600" y="5715000"/>
            <a:ext cx="1816100" cy="5794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r>
              <a:rPr sz="3200" b="1">
                <a:solidFill>
                  <a:srgbClr val="FFFF66"/>
                </a:solidFill>
              </a:rPr>
              <a:t>考察分析</a:t>
            </a:r>
          </a:p>
        </p:txBody>
      </p:sp>
      <p:sp>
        <p:nvSpPr>
          <p:cNvPr id="99350" name=""/>
          <p:cNvSpPr/>
          <p:nvPr/>
        </p:nvSpPr>
        <p:spPr>
          <a:xfrm rot="19980000">
            <a:off x="5486400" y="5791200"/>
            <a:ext cx="2224088" cy="5794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r>
              <a:rPr sz="3200" b="1">
                <a:solidFill>
                  <a:srgbClr val="FFFF66"/>
                </a:solidFill>
              </a:rPr>
              <a:t>教育、培训</a:t>
            </a:r>
          </a:p>
        </p:txBody>
      </p:sp>
      <p:sp>
        <p:nvSpPr>
          <p:cNvPr id="99351" name=""/>
          <p:cNvSpPr/>
          <p:nvPr/>
        </p:nvSpPr>
        <p:spPr>
          <a:xfrm>
            <a:off x="7772400" y="2667000"/>
            <a:ext cx="671512" cy="20574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vert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ctr" eaLnBrk="1" hangingPunct="1"/>
            <a:r>
              <a:rPr sz="3200" b="1">
                <a:solidFill>
                  <a:srgbClr val="FFFF66"/>
                </a:solidFill>
              </a:rPr>
              <a:t>目标管理</a:t>
            </a:r>
          </a:p>
        </p:txBody>
      </p:sp>
      <p:sp>
        <p:nvSpPr>
          <p:cNvPr id="99353" name=""/>
          <p:cNvSpPr/>
          <p:nvPr/>
        </p:nvSpPr>
        <p:spPr>
          <a:xfrm>
            <a:off x="2057400" y="2819400"/>
            <a:ext cx="2133600" cy="1800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r>
              <a:rPr sz="2800" b="1"/>
              <a:t>实际干得如何、干得好坏后果的不同？</a:t>
            </a:r>
          </a:p>
        </p:txBody>
      </p:sp>
      <p:sp>
        <p:nvSpPr>
          <p:cNvPr id="99354" name=""/>
          <p:cNvSpPr/>
          <p:nvPr/>
        </p:nvSpPr>
        <p:spPr>
          <a:xfrm>
            <a:off x="3886200" y="1905000"/>
            <a:ext cx="1844675" cy="946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r>
              <a:rPr sz="2800" b="1"/>
              <a:t>怎样才能干好？</a:t>
            </a:r>
          </a:p>
        </p:txBody>
      </p:sp>
      <p:sp>
        <p:nvSpPr>
          <p:cNvPr id="99355" name=""/>
          <p:cNvSpPr/>
          <p:nvPr/>
        </p:nvSpPr>
        <p:spPr>
          <a:xfrm>
            <a:off x="5638800" y="2590800"/>
            <a:ext cx="1905000" cy="1800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r>
              <a:rPr sz="2800" b="1"/>
              <a:t>干劲往何处使？干到什么程 </a:t>
            </a:r>
          </a:p>
          <a:p>
            <a:pPr lvl="0" eaLnBrk="1" hangingPunct="1"/>
            <a:r>
              <a:rPr sz="2800" b="1"/>
              <a:t>       度？</a:t>
            </a:r>
          </a:p>
        </p:txBody>
      </p:sp>
      <p:sp>
        <p:nvSpPr>
          <p:cNvPr id="99356" name=""/>
          <p:cNvSpPr/>
          <p:nvPr/>
        </p:nvSpPr>
        <p:spPr>
          <a:xfrm>
            <a:off x="2895600" y="4556125"/>
            <a:ext cx="1676400" cy="13731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r>
              <a:rPr sz="2800" b="1"/>
              <a:t>积极性</a:t>
            </a:r>
          </a:p>
          <a:p>
            <a:pPr lvl="0" eaLnBrk="1" hangingPunct="1"/>
            <a:r>
              <a:rPr sz="2800" b="1"/>
              <a:t>如何？</a:t>
            </a:r>
          </a:p>
          <a:p>
            <a:pPr lvl="0" eaLnBrk="1" hangingPunct="1"/>
            <a:r>
              <a:rPr sz="2800" b="1"/>
              <a:t>   为什么？</a:t>
            </a:r>
          </a:p>
        </p:txBody>
      </p:sp>
      <p:sp>
        <p:nvSpPr>
          <p:cNvPr id="99357" name=""/>
          <p:cNvSpPr/>
          <p:nvPr/>
        </p:nvSpPr>
        <p:spPr>
          <a:xfrm>
            <a:off x="4724400" y="4403725"/>
            <a:ext cx="2209800" cy="1800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r>
              <a:rPr sz="2800" b="1"/>
              <a:t>为什么要好好干？</a:t>
            </a:r>
          </a:p>
          <a:p>
            <a:pPr lvl="0" eaLnBrk="1" hangingPunct="1"/>
            <a:r>
              <a:rPr sz="2800" b="1"/>
              <a:t>干到什么程度？</a:t>
            </a:r>
          </a:p>
        </p:txBody>
      </p:sp>
      <p:sp>
        <p:nvSpPr>
          <p:cNvPr id="99359" name=""/>
          <p:cNvSpPr/>
          <p:nvPr/>
        </p:nvSpPr>
        <p:spPr>
          <a:xfrm>
            <a:off x="7696200" y="1371600"/>
            <a:ext cx="1219200" cy="1981200"/>
          </a:xfrm>
          <a:custGeom>
            <a:pathLst>
              <a:path w="768" h="1248">
                <a:moveTo>
                  <a:pt x="0" y="0"/>
                </a:moveTo>
                <a:cubicBezTo>
                  <a:pt x="176" y="136"/>
                  <a:pt x="352" y="272"/>
                  <a:pt x="480" y="480"/>
                </a:cubicBezTo>
                <a:cubicBezTo>
                  <a:pt x="608" y="688"/>
                  <a:pt x="688" y="968"/>
                  <a:pt x="768" y="1248"/>
                </a:cubicBezTo>
              </a:path>
            </a:pathLst>
          </a:custGeom>
          <a:noFill/>
          <a:ln w="38100" cmpd="sng">
            <a:solidFill>
              <a:schemeClr val="tx1"/>
            </a:solidFill>
            <a:miter lim="800000"/>
            <a:headEnd type="none"/>
            <a:tailEnd type="triangle" w="med" len="med"/>
          </a:ln>
        </p:spPr>
        <p:txBody>
          <a:bodyPr/>
          <a:lstStyle/>
          <a:p/>
        </p:txBody>
      </p:sp>
      <p:cxnSp>
        <p:nvCxnSpPr>
          <p:cNvPr id="99360" name=""/>
          <p:cNvCxnSpPr/>
          <p:nvPr/>
        </p:nvCxnSpPr>
        <p:spPr>
          <a:xfrm flipV="1">
            <a:off x="0" y="5791200"/>
            <a:ext cx="1828800" cy="762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tailEnd type="triangle"/>
          </a:ln>
        </p:spPr>
      </p:cxnSp>
      <p:sp>
        <p:nvSpPr>
          <p:cNvPr id="99361" name=""/>
          <p:cNvSpPr/>
          <p:nvPr/>
        </p:nvSpPr>
        <p:spPr>
          <a:xfrm rot="20100000">
            <a:off x="304800" y="5562600"/>
            <a:ext cx="1000125" cy="5794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eaLnBrk="1" hangingPunct="1"/>
            <a:r>
              <a:rPr sz="3200" b="1">
                <a:solidFill>
                  <a:srgbClr val="FF9966"/>
                </a:solidFill>
              </a:rPr>
              <a:t>管理</a:t>
            </a:r>
          </a:p>
        </p:txBody>
      </p:sp>
      <p:sp>
        <p:nvSpPr>
          <p:cNvPr id="9936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9936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08CB9D45-EBF5-4CDA-91DC-11FA837AF4F1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62" name=""/>
          <p:cNvSpPr/>
          <p:nvPr>
            <p:ph type="title" idx="4294967295"/>
          </p:nvPr>
        </p:nvSpPr>
        <p:spPr>
          <a:xfrm>
            <a:off x="457200" y="609600"/>
            <a:ext cx="83820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>
              <a:lnSpc>
                <a:spcPct val="110000"/>
              </a:lnSpc>
            </a:pPr>
            <a:r>
              <a:rPr sz="3600" b="1"/>
              <a:t>二、领导的作用：</a:t>
            </a:r>
            <a:r>
              <a:rPr sz="3600" b="1">
                <a:ea typeface="楷体_GB2312" pitchFamily="2" charset="-122"/>
              </a:rPr>
              <a:t>指挥、协调、激励</a:t>
            </a:r>
          </a:p>
        </p:txBody>
      </p:sp>
      <p:sp>
        <p:nvSpPr>
          <p:cNvPr id="40963" name=""/>
          <p:cNvSpPr/>
          <p:nvPr>
            <p:ph type="body" idx="4294967295"/>
          </p:nvPr>
        </p:nvSpPr>
        <p:spPr>
          <a:xfrm>
            <a:off x="304800" y="1981200"/>
            <a:ext cx="4343400" cy="42672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30000"/>
              </a:lnSpc>
              <a:buNone/>
            </a:pPr>
            <a:r>
              <a:rPr b="1">
                <a:ea typeface="楷体_GB2312" pitchFamily="2" charset="-122"/>
              </a:rPr>
              <a:t>1、在组织决策方面起指向和决断作用</a:t>
            </a:r>
          </a:p>
          <a:p>
            <a:pPr lvl="0" algn="just">
              <a:lnSpc>
                <a:spcPct val="130000"/>
              </a:lnSpc>
              <a:buNone/>
            </a:pPr>
            <a:r>
              <a:rPr b="1">
                <a:ea typeface="楷体_GB2312" pitchFamily="2" charset="-122"/>
              </a:rPr>
              <a:t>2、在组织体系中起纽带及核心作用</a:t>
            </a:r>
          </a:p>
          <a:p>
            <a:pPr lvl="0" algn="just">
              <a:lnSpc>
                <a:spcPct val="130000"/>
              </a:lnSpc>
              <a:buNone/>
            </a:pPr>
            <a:r>
              <a:rPr b="1">
                <a:ea typeface="楷体_GB2312" pitchFamily="2" charset="-122"/>
              </a:rPr>
              <a:t>3、在组织行为方面发挥激励和协调作用</a:t>
            </a:r>
            <a:endParaRPr sz="3600" b="1">
              <a:ea typeface="楷体_GB2312" pitchFamily="2" charset="-122"/>
            </a:endParaRPr>
          </a:p>
        </p:txBody>
      </p:sp>
      <p:graphicFrame>
        <p:nvGraphicFramePr>
          <p:cNvPr id="40964" name=""/>
          <p:cNvGraphicFramePr>
            <a:graphicFrameLocks noChangeAspect="1"/>
          </p:cNvGraphicFramePr>
          <p:nvPr/>
        </p:nvGraphicFramePr>
        <p:xfrm>
          <a:off x="5181600" y="1676400"/>
          <a:ext cx="3962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剪辑" r:id="rId2" progId="MS_ClipArt_Gallery.2">
                  <p:embed/>
                </p:oleObj>
              </mc:Choice>
              <mc:Fallback>
                <p:oleObj name="剪辑" r:id="rId2" progId="MS_ClipArt_Gallery.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81600" y="1676400"/>
                        <a:ext cx="3962400" cy="518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40966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064330BB-B7AC-4789-8D3D-4F1897DE7789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3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1378" name=""/>
          <p:cNvSpPr/>
          <p:nvPr>
            <p:ph type="title" idx="4294967295"/>
          </p:nvPr>
        </p:nvSpPr>
        <p:spPr>
          <a:xfrm>
            <a:off x="838200" y="304800"/>
            <a:ext cx="3733800" cy="9144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sz="3600" b="1"/>
              <a:t>四、激励手段</a:t>
            </a:r>
          </a:p>
        </p:txBody>
      </p:sp>
      <p:sp>
        <p:nvSpPr>
          <p:cNvPr id="101379" name=""/>
          <p:cNvSpPr/>
          <p:nvPr>
            <p:ph type="body" idx="4294967295"/>
          </p:nvPr>
        </p:nvSpPr>
        <p:spPr>
          <a:xfrm>
            <a:off x="685800" y="1524000"/>
            <a:ext cx="8229600" cy="48768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buNone/>
            </a:pPr>
            <a:r>
              <a:rPr b="1"/>
              <a:t>    1、工作激励</a:t>
            </a:r>
          </a:p>
          <a:p>
            <a:pPr lvl="0" algn="just">
              <a:buNone/>
            </a:pPr>
            <a:r>
              <a:rPr b="1"/>
              <a:t>    2、成果激励</a:t>
            </a:r>
          </a:p>
          <a:p>
            <a:pPr lvl="0" algn="just">
              <a:buNone/>
            </a:pPr>
            <a:r>
              <a:rPr b="1"/>
              <a:t>    3、培训教育激励</a:t>
            </a:r>
          </a:p>
          <a:p>
            <a:pPr lvl="0" algn="just">
              <a:lnSpc>
                <a:spcPct val="130000"/>
              </a:lnSpc>
              <a:buClr>
                <a:srgbClr val="FFFF66"/>
              </a:buClr>
              <a:buFontTx/>
            </a:pPr>
            <a:r>
              <a:rPr b="1" i="1">
                <a:solidFill>
                  <a:srgbClr val="FF9966"/>
                </a:solidFill>
              </a:rPr>
              <a:t>特殊的激励</a:t>
            </a:r>
          </a:p>
          <a:p>
            <a:pPr lvl="0" algn="just">
              <a:buNone/>
            </a:pPr>
            <a:r>
              <a:rPr b="1"/>
              <a:t>     1．金钱</a:t>
            </a:r>
            <a:br>
              <a:rPr b="1"/>
            </a:br>
            <a:r>
              <a:rPr b="1"/>
              <a:t>  2．参与</a:t>
            </a:r>
          </a:p>
          <a:p>
            <a:pPr lvl="0" algn="just">
              <a:buNone/>
            </a:pPr>
            <a:r>
              <a:rPr b="1"/>
              <a:t>     3．工作生活的质量</a:t>
            </a:r>
            <a:br>
              <a:rPr b="1"/>
            </a:br>
            <a:r>
              <a:rPr b="1"/>
              <a:t>  4．工作丰富化</a:t>
            </a:r>
          </a:p>
        </p:txBody>
      </p:sp>
      <p:sp>
        <p:nvSpPr>
          <p:cNvPr id="101380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101381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DD22555B-7909-4236-987C-F508378AE1C8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3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0114" name=""/>
          <p:cNvSpPr/>
          <p:nvPr>
            <p:ph type="title" idx="4294967295"/>
          </p:nvPr>
        </p:nvSpPr>
        <p:spPr>
          <a:xfrm>
            <a:off x="609600" y="381000"/>
            <a:ext cx="7772400" cy="1143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sz="3600" b="1"/>
              <a:t>二、成功的激励过程</a:t>
            </a:r>
          </a:p>
        </p:txBody>
      </p:sp>
      <p:sp>
        <p:nvSpPr>
          <p:cNvPr id="90115" name=""/>
          <p:cNvSpPr/>
          <p:nvPr>
            <p:ph type="body" idx="4294967295"/>
          </p:nvPr>
        </p:nvSpPr>
        <p:spPr>
          <a:xfrm>
            <a:off x="685800" y="1676400"/>
            <a:ext cx="7772400" cy="41148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40000"/>
              </a:lnSpc>
              <a:buNone/>
            </a:pPr>
            <a:r>
              <a:rPr b="1"/>
              <a:t>    1．确定目标     </a:t>
            </a:r>
            <a:br>
              <a:rPr b="1"/>
            </a:br>
            <a:r>
              <a:rPr b="1"/>
              <a:t>2．确定需要的组织资源</a:t>
            </a:r>
            <a:br>
              <a:rPr b="1"/>
            </a:br>
            <a:r>
              <a:rPr b="1"/>
              <a:t>3．洞悉下属的需要</a:t>
            </a:r>
          </a:p>
          <a:p>
            <a:pPr lvl="0" algn="just">
              <a:lnSpc>
                <a:spcPct val="140000"/>
              </a:lnSpc>
              <a:buNone/>
            </a:pPr>
            <a:r>
              <a:rPr b="1"/>
              <a:t>   4．确定有效激励因素     </a:t>
            </a:r>
          </a:p>
          <a:p>
            <a:pPr lvl="0" algn="just">
              <a:lnSpc>
                <a:spcPct val="140000"/>
              </a:lnSpc>
              <a:buNone/>
            </a:pPr>
            <a:r>
              <a:rPr b="1"/>
              <a:t>    5．使目标与个人需求达到平衡</a:t>
            </a:r>
          </a:p>
        </p:txBody>
      </p:sp>
      <p:sp>
        <p:nvSpPr>
          <p:cNvPr id="90116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90117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6C28718A-941B-4EC9-89FA-29EAC2FD0211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3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8066" name=""/>
          <p:cNvSpPr/>
          <p:nvPr>
            <p:ph type="body" idx="4294967295"/>
          </p:nvPr>
        </p:nvSpPr>
        <p:spPr>
          <a:xfrm>
            <a:off x="685800" y="1676400"/>
            <a:ext cx="7772400" cy="44196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lnSpc>
                <a:spcPct val="160000"/>
              </a:lnSpc>
              <a:buNone/>
            </a:pPr>
            <a:r>
              <a:t>1．你如何看待“金钱”这个特殊的激励物?</a:t>
            </a:r>
          </a:p>
          <a:p>
            <a:pPr lvl="0">
              <a:lnSpc>
                <a:spcPct val="160000"/>
              </a:lnSpc>
              <a:buNone/>
            </a:pPr>
            <a:r>
              <a:t>2．你认为公平理论和强化理论是否科学或正确？请举例说明。它提出的问题你有何解决方法或理论？</a:t>
            </a:r>
            <a:br/>
          </a:p>
        </p:txBody>
      </p:sp>
      <p:sp>
        <p:nvSpPr>
          <p:cNvPr id="88067" name=""/>
          <p:cNvSpPr/>
          <p:nvPr>
            <p:ph type="title" idx="4294967295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/>
            <a:r>
              <a:t>课堂讨论</a:t>
            </a:r>
          </a:p>
        </p:txBody>
      </p:sp>
      <p:sp>
        <p:nvSpPr>
          <p:cNvPr id="88068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88069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842846D1-EC51-4597-A655-49F9BE0C8E29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3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4" name=""/>
          <p:cNvSpPr/>
          <p:nvPr>
            <p:ph type="title" idx="4294967295"/>
          </p:nvPr>
        </p:nvSpPr>
        <p:spPr>
          <a:xfrm>
            <a:off x="2590800" y="381000"/>
            <a:ext cx="32004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l"/>
            <a:r>
              <a:rPr sz="3600" b="1">
                <a:ea typeface="黑体" pitchFamily="2" charset="-122"/>
              </a:rPr>
              <a:t>第三章  沟通</a:t>
            </a:r>
            <a:endParaRPr b="1">
              <a:ea typeface="黑体" pitchFamily="2" charset="-122"/>
            </a:endParaRPr>
          </a:p>
        </p:txBody>
      </p:sp>
      <p:sp>
        <p:nvSpPr>
          <p:cNvPr id="23555" name=""/>
          <p:cNvSpPr/>
          <p:nvPr>
            <p:ph type="body" idx="4294967295"/>
          </p:nvPr>
        </p:nvSpPr>
        <p:spPr>
          <a:xfrm>
            <a:off x="685800" y="1676400"/>
            <a:ext cx="7696200" cy="48768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1" algn="just">
              <a:buNone/>
            </a:pPr>
            <a:r>
              <a:rPr sz="3200"/>
              <a:t>   一、</a:t>
            </a:r>
            <a:r>
              <a:rPr sz="3200" b="1"/>
              <a:t>沟通性质及其作用</a:t>
            </a:r>
          </a:p>
          <a:p>
            <a:pPr lvl="2" algn="just">
              <a:buNone/>
            </a:pPr>
            <a:r>
              <a:rPr sz="3200"/>
              <a:t>1．</a:t>
            </a:r>
            <a:r>
              <a:rPr sz="3200" b="1"/>
              <a:t>沟通：</a:t>
            </a:r>
            <a:r>
              <a:rPr sz="3200" b="1">
                <a:ea typeface="楷体_GB2312" pitchFamily="2" charset="-122"/>
              </a:rPr>
              <a:t>可理解的信息或思想在两个或两个以上的人群中传递或交换的过程。</a:t>
            </a:r>
            <a:endParaRPr sz="3200" b="1"/>
          </a:p>
          <a:p>
            <a:pPr lvl="2" algn="just">
              <a:buNone/>
            </a:pPr>
            <a:r>
              <a:rPr sz="3200"/>
              <a:t>2．</a:t>
            </a:r>
            <a:r>
              <a:rPr sz="3200" b="1"/>
              <a:t>作用：</a:t>
            </a:r>
          </a:p>
          <a:p>
            <a:pPr lvl="2" algn="just">
              <a:buNone/>
            </a:pPr>
            <a:r>
              <a:rPr sz="3200" b="1"/>
              <a:t>      </a:t>
            </a:r>
            <a:r>
              <a:rPr sz="3200" b="1">
                <a:ea typeface="楷体_GB2312" pitchFamily="2" charset="-122"/>
              </a:rPr>
              <a:t>让成员认清形势；</a:t>
            </a:r>
          </a:p>
          <a:p>
            <a:pPr lvl="2" algn="just">
              <a:buNone/>
            </a:pPr>
            <a:r>
              <a:rPr sz="3200" b="1">
                <a:ea typeface="楷体_GB2312" pitchFamily="2" charset="-122"/>
              </a:rPr>
              <a:t>      让决策更加合理；</a:t>
            </a:r>
          </a:p>
          <a:p>
            <a:pPr lvl="2" algn="just">
              <a:buNone/>
            </a:pPr>
            <a:r>
              <a:rPr sz="3200" b="1">
                <a:ea typeface="楷体_GB2312" pitchFamily="2" charset="-122"/>
              </a:rPr>
              <a:t>      稳定员工思想情绪。</a:t>
            </a:r>
            <a:endParaRPr sz="3200" b="1"/>
          </a:p>
        </p:txBody>
      </p:sp>
      <p:sp>
        <p:nvSpPr>
          <p:cNvPr id="23556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23557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5242E87A-C27E-4CE3-AA4F-F51E0EFDFCAB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 spd="med">
    <p:cover dir="ru"/>
  </p:transition>
  <p:timing/>
</p:sld>
</file>

<file path=ppt/slides/slide3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8" name=""/>
          <p:cNvSpPr/>
          <p:nvPr>
            <p:ph type="body" idx="4294967295"/>
          </p:nvPr>
        </p:nvSpPr>
        <p:spPr>
          <a:xfrm>
            <a:off x="685800" y="381000"/>
            <a:ext cx="7772400" cy="62484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20000"/>
              </a:lnSpc>
              <a:buNone/>
            </a:pPr>
            <a:r>
              <a:rPr b="1"/>
              <a:t>3．</a:t>
            </a:r>
            <a:r>
              <a:rPr b="1">
                <a:solidFill>
                  <a:schemeClr val="folHlink"/>
                </a:solidFill>
              </a:rPr>
              <a:t>过程：</a:t>
            </a:r>
            <a:endParaRPr b="1"/>
          </a:p>
          <a:p>
            <a:pPr lvl="0" algn="just">
              <a:lnSpc>
                <a:spcPct val="120000"/>
              </a:lnSpc>
              <a:buNone/>
            </a:pPr>
            <a:r>
              <a:rPr b="1"/>
              <a:t>         </a:t>
            </a:r>
            <a:r>
              <a:rPr b="1">
                <a:ea typeface="楷体_GB2312" pitchFamily="2" charset="-122"/>
              </a:rPr>
              <a:t>发送者</a:t>
            </a:r>
            <a:r>
              <a:rPr b="1">
                <a:latin typeface="宋体" pitchFamily="2" charset="-122"/>
                <a:ea typeface="楷体_GB2312" pitchFamily="2" charset="-122"/>
              </a:rPr>
              <a:t>→编码→媒体传递→接受→</a:t>
            </a:r>
          </a:p>
          <a:p>
            <a:pPr lvl="0" algn="just">
              <a:lnSpc>
                <a:spcPct val="120000"/>
              </a:lnSpc>
              <a:buNone/>
            </a:pPr>
            <a:r>
              <a:rPr b="1">
                <a:latin typeface="宋体" pitchFamily="2" charset="-122"/>
                <a:ea typeface="楷体_GB2312" pitchFamily="2" charset="-122"/>
              </a:rPr>
              <a:t>         译码→作出反应→反馈→</a:t>
            </a:r>
            <a:r>
              <a:rPr b="1">
                <a:ea typeface="楷体_GB2312" pitchFamily="2" charset="-122"/>
              </a:rPr>
              <a:t>发送者</a:t>
            </a:r>
            <a:endParaRPr sz="4400" b="1"/>
          </a:p>
          <a:p>
            <a:pPr lvl="0" algn="just">
              <a:lnSpc>
                <a:spcPct val="120000"/>
              </a:lnSpc>
              <a:buNone/>
            </a:pPr>
            <a:r>
              <a:rPr b="1"/>
              <a:t>4．</a:t>
            </a:r>
            <a:r>
              <a:rPr b="1">
                <a:solidFill>
                  <a:schemeClr val="folHlink"/>
                </a:solidFill>
              </a:rPr>
              <a:t>类别：</a:t>
            </a:r>
            <a:endParaRPr b="1"/>
          </a:p>
          <a:p>
            <a:pPr lvl="0" algn="just">
              <a:lnSpc>
                <a:spcPct val="120000"/>
              </a:lnSpc>
              <a:buFontTx/>
            </a:pPr>
            <a:r>
              <a:rPr b="1"/>
              <a:t>按功能：</a:t>
            </a:r>
            <a:r>
              <a:rPr b="1">
                <a:ea typeface="楷体_GB2312" pitchFamily="2" charset="-122"/>
              </a:rPr>
              <a:t>工具式和感情式</a:t>
            </a:r>
            <a:r>
              <a:rPr b="1"/>
              <a:t>；</a:t>
            </a:r>
          </a:p>
          <a:p>
            <a:pPr lvl="0" algn="just">
              <a:lnSpc>
                <a:spcPct val="120000"/>
              </a:lnSpc>
              <a:buFontTx/>
            </a:pPr>
            <a:r>
              <a:rPr b="1"/>
              <a:t>按方法： 书面和口头；</a:t>
            </a:r>
          </a:p>
          <a:p>
            <a:pPr lvl="0" algn="just">
              <a:lnSpc>
                <a:spcPct val="120000"/>
              </a:lnSpc>
              <a:buFontTx/>
            </a:pPr>
            <a:r>
              <a:rPr b="1"/>
              <a:t>按方向：</a:t>
            </a:r>
            <a:r>
              <a:rPr b="1">
                <a:ea typeface="楷体_GB2312" pitchFamily="2" charset="-122"/>
              </a:rPr>
              <a:t>上行、下行、平行与外行</a:t>
            </a:r>
            <a:r>
              <a:rPr b="1"/>
              <a:t>；</a:t>
            </a:r>
          </a:p>
          <a:p>
            <a:pPr lvl="0" algn="just">
              <a:lnSpc>
                <a:spcPct val="120000"/>
              </a:lnSpc>
              <a:buFontTx/>
            </a:pPr>
            <a:r>
              <a:rPr b="1"/>
              <a:t>按组织系统：</a:t>
            </a:r>
            <a:r>
              <a:rPr b="1">
                <a:ea typeface="楷体_GB2312" pitchFamily="2" charset="-122"/>
              </a:rPr>
              <a:t>正式沟通与非正式沟通</a:t>
            </a:r>
            <a:r>
              <a:rPr b="1"/>
              <a:t>；</a:t>
            </a:r>
          </a:p>
          <a:p>
            <a:pPr lvl="0" algn="just">
              <a:lnSpc>
                <a:spcPct val="120000"/>
              </a:lnSpc>
              <a:buFontTx/>
            </a:pPr>
            <a:r>
              <a:rPr b="1"/>
              <a:t>按是否有反馈行为：</a:t>
            </a:r>
            <a:r>
              <a:rPr b="1">
                <a:ea typeface="楷体_GB2312" pitchFamily="2" charset="-122"/>
              </a:rPr>
              <a:t>单向与双向</a:t>
            </a:r>
            <a:r>
              <a:rPr b="1"/>
              <a:t>。</a:t>
            </a:r>
          </a:p>
        </p:txBody>
      </p:sp>
      <p:sp>
        <p:nvSpPr>
          <p:cNvPr id="24579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FE0EDCE9-0444-427D-8776-BF70D1D6C8F8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 spd="med">
    <p:cover dir="ru"/>
  </p:transition>
  <p:timing/>
</p:sld>
</file>

<file path=ppt/slides/slide3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2" name=""/>
          <p:cNvSpPr/>
          <p:nvPr>
            <p:ph type="title" idx="4294967295"/>
          </p:nvPr>
        </p:nvSpPr>
        <p:spPr>
          <a:xfrm>
            <a:off x="762000" y="381000"/>
            <a:ext cx="7772400" cy="8382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sz="3600"/>
              <a:t>二、</a:t>
            </a:r>
            <a:r>
              <a:rPr sz="3600" b="1"/>
              <a:t>正式沟通与非正式沟通</a:t>
            </a:r>
          </a:p>
        </p:txBody>
      </p:sp>
      <p:sp>
        <p:nvSpPr>
          <p:cNvPr id="25603" name=""/>
          <p:cNvSpPr/>
          <p:nvPr>
            <p:ph type="body" idx="4294967295"/>
          </p:nvPr>
        </p:nvSpPr>
        <p:spPr>
          <a:xfrm>
            <a:off x="685800" y="1447800"/>
            <a:ext cx="7772400" cy="48006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1" algn="just">
              <a:lnSpc>
                <a:spcPct val="140000"/>
              </a:lnSpc>
              <a:buNone/>
            </a:pPr>
            <a:r>
              <a:rPr sz="3200"/>
              <a:t>1．</a:t>
            </a:r>
            <a:r>
              <a:rPr sz="3200" b="1"/>
              <a:t>正式沟通：</a:t>
            </a:r>
            <a:r>
              <a:rPr sz="3200" b="1">
                <a:ea typeface="楷体_GB2312" pitchFamily="2" charset="-122"/>
              </a:rPr>
              <a:t>组织系统内，依据组织规定的原则进行的信息传递与交流。</a:t>
            </a:r>
            <a:endParaRPr sz="3200" b="1"/>
          </a:p>
          <a:p>
            <a:pPr lvl="0" algn="just">
              <a:lnSpc>
                <a:spcPct val="150000"/>
              </a:lnSpc>
              <a:buNone/>
            </a:pPr>
            <a:r>
              <a:rPr b="1"/>
              <a:t>（1）特点：</a:t>
            </a:r>
          </a:p>
          <a:p>
            <a:pPr lvl="0" algn="just">
              <a:lnSpc>
                <a:spcPct val="150000"/>
              </a:lnSpc>
              <a:buNone/>
            </a:pPr>
            <a:r>
              <a:rPr b="1"/>
              <a:t>       </a:t>
            </a:r>
            <a:r>
              <a:rPr b="1">
                <a:ea typeface="仿宋_GB2312" pitchFamily="49" charset="-122"/>
              </a:rPr>
              <a:t>沟通效果好，比较严肃，约束力强，易于保密，保持权威性；</a:t>
            </a:r>
          </a:p>
          <a:p>
            <a:pPr lvl="0" algn="just">
              <a:lnSpc>
                <a:spcPct val="150000"/>
              </a:lnSpc>
              <a:buNone/>
            </a:pPr>
            <a:r>
              <a:rPr b="1">
                <a:ea typeface="仿宋_GB2312" pitchFamily="49" charset="-122"/>
              </a:rPr>
              <a:t>        刻板，速度慢，也有扭曲失真的可能。</a:t>
            </a:r>
            <a:endParaRPr b="1"/>
          </a:p>
        </p:txBody>
      </p:sp>
      <p:sp>
        <p:nvSpPr>
          <p:cNvPr id="25604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25605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C23F7101-631E-4FC9-8599-D965414CDB95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 spd="med">
    <p:cover dir="ru"/>
  </p:transition>
  <p:timing/>
</p:sld>
</file>

<file path=ppt/slides/slide3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914" name=""/>
          <p:cNvSpPr/>
          <p:nvPr>
            <p:ph type="title" idx="4294967295"/>
          </p:nvPr>
        </p:nvSpPr>
        <p:spPr>
          <a:xfrm>
            <a:off x="762000" y="0"/>
            <a:ext cx="5334000" cy="6858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>
              <a:lnSpc>
                <a:spcPct val="150000"/>
              </a:lnSpc>
            </a:pPr>
            <a:r>
              <a:rPr sz="3600" b="1"/>
              <a:t>（2）主要形式有：</a:t>
            </a:r>
          </a:p>
        </p:txBody>
      </p:sp>
      <p:graphicFrame>
        <p:nvGraphicFramePr>
          <p:cNvPr id="38915" name=""/>
          <p:cNvGraphicFramePr>
            <a:graphicFrameLocks noChangeAspect="1"/>
          </p:cNvGraphicFramePr>
          <p:nvPr/>
        </p:nvGraphicFramePr>
        <p:xfrm>
          <a:off x="0" y="914400"/>
          <a:ext cx="9144000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r:id="rId2" progId="">
                  <p:embed/>
                </p:oleObj>
              </mc:Choice>
              <mc:Fallback>
                <p:oleObj r:id="rId2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914400"/>
                        <a:ext cx="9144000" cy="594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38917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EAA5E751-BFB9-4E91-B3FB-B1DFD917DC0F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3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6" name=""/>
          <p:cNvSpPr/>
          <p:nvPr>
            <p:ph type="body" idx="4294967295"/>
          </p:nvPr>
        </p:nvSpPr>
        <p:spPr>
          <a:xfrm>
            <a:off x="685800" y="457200"/>
            <a:ext cx="7772400" cy="594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buNone/>
            </a:pPr>
            <a:r>
              <a:t>2．</a:t>
            </a:r>
            <a:r>
              <a:rPr b="1">
                <a:solidFill>
                  <a:schemeClr val="tx2"/>
                </a:solidFill>
              </a:rPr>
              <a:t>非正式沟通：</a:t>
            </a:r>
            <a:endParaRPr b="1"/>
          </a:p>
          <a:p>
            <a:pPr lvl="0">
              <a:lnSpc>
                <a:spcPct val="150000"/>
              </a:lnSpc>
              <a:buNone/>
            </a:pPr>
            <a:r>
              <a:rPr b="1"/>
              <a:t>      </a:t>
            </a:r>
            <a:r>
              <a:rPr b="1">
                <a:ea typeface="楷体_GB2312" pitchFamily="2" charset="-122"/>
              </a:rPr>
              <a:t>正式系统外的沟通</a:t>
            </a:r>
            <a:endParaRPr b="1"/>
          </a:p>
          <a:p>
            <a:pPr lvl="0" algn="just">
              <a:lnSpc>
                <a:spcPct val="140000"/>
              </a:lnSpc>
              <a:buNone/>
            </a:pPr>
            <a:r>
              <a:rPr b="1"/>
              <a:t>（1）特点：</a:t>
            </a:r>
          </a:p>
          <a:p>
            <a:pPr lvl="0" algn="just">
              <a:lnSpc>
                <a:spcPct val="140000"/>
              </a:lnSpc>
              <a:buNone/>
            </a:pPr>
            <a:r>
              <a:rPr b="1"/>
              <a:t>       </a:t>
            </a:r>
            <a:r>
              <a:rPr b="1">
                <a:ea typeface="楷体_GB2312" pitchFamily="2" charset="-122"/>
              </a:rPr>
              <a:t>速度快、形式不拘、效率高、可满足职工需要；</a:t>
            </a:r>
          </a:p>
          <a:p>
            <a:pPr lvl="0" algn="just">
              <a:lnSpc>
                <a:spcPct val="140000"/>
              </a:lnSpc>
              <a:buNone/>
            </a:pPr>
            <a:r>
              <a:rPr b="1">
                <a:ea typeface="楷体_GB2312" pitchFamily="2" charset="-122"/>
              </a:rPr>
              <a:t>         难于控制、信息易失真、导致小集团、影响组织凝聚力和人心稳定。</a:t>
            </a:r>
          </a:p>
          <a:p>
            <a:pPr lvl="0" algn="just">
              <a:lnSpc>
                <a:spcPct val="140000"/>
              </a:lnSpc>
              <a:buNone/>
            </a:pPr>
            <a:r>
              <a:rPr b="1"/>
              <a:t>（2）类型：</a:t>
            </a:r>
            <a:endParaRPr sz="2400" b="1"/>
          </a:p>
        </p:txBody>
      </p:sp>
      <p:sp>
        <p:nvSpPr>
          <p:cNvPr id="26627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3433A7D7-E1EE-4E0B-B7A7-3527190C35CD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 spd="med">
    <p:cover dir="ru"/>
  </p:transition>
  <p:timing/>
</p:sld>
</file>

<file path=ppt/slides/slide3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9939" name="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r:id="rId2" progId="">
                  <p:embed/>
                </p:oleObj>
              </mc:Choice>
              <mc:Fallback>
                <p:oleObj r:id="rId2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0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39941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8ABFE190-70C6-483B-B03E-17C07D9C0293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3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50" name=""/>
          <p:cNvSpPr/>
          <p:nvPr>
            <p:ph type="body" idx="4294967295"/>
          </p:nvPr>
        </p:nvSpPr>
        <p:spPr>
          <a:xfrm>
            <a:off x="1066800" y="1295400"/>
            <a:ext cx="7772400" cy="36576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1" algn="just">
              <a:lnSpc>
                <a:spcPct val="120000"/>
              </a:lnSpc>
              <a:buNone/>
            </a:pPr>
            <a:r>
              <a:rPr sz="3200"/>
              <a:t>（3）</a:t>
            </a:r>
            <a:r>
              <a:rPr sz="3200" b="1"/>
              <a:t>对非正式沟通的管理</a:t>
            </a:r>
          </a:p>
          <a:p>
            <a:pPr lvl="1" algn="just">
              <a:lnSpc>
                <a:spcPct val="120000"/>
              </a:lnSpc>
              <a:buClr>
                <a:schemeClr val="tx2"/>
              </a:buClr>
            </a:pPr>
            <a:r>
              <a:rPr sz="3200" b="1"/>
              <a:t>充分利用非正式沟通；</a:t>
            </a:r>
          </a:p>
          <a:p>
            <a:pPr lvl="1" algn="just">
              <a:lnSpc>
                <a:spcPct val="120000"/>
              </a:lnSpc>
              <a:buClr>
                <a:schemeClr val="tx2"/>
              </a:buClr>
            </a:pPr>
            <a:r>
              <a:rPr sz="3200" b="1"/>
              <a:t>加强对信息的辨别能力；</a:t>
            </a:r>
          </a:p>
          <a:p>
            <a:pPr lvl="1" algn="just">
              <a:lnSpc>
                <a:spcPct val="120000"/>
              </a:lnSpc>
              <a:buClr>
                <a:schemeClr val="tx2"/>
              </a:buClr>
            </a:pPr>
            <a:r>
              <a:rPr sz="3200" b="1"/>
              <a:t>正确对待不利于正式组织的信息</a:t>
            </a:r>
          </a:p>
          <a:p>
            <a:pPr lvl="1" algn="just">
              <a:lnSpc>
                <a:spcPct val="120000"/>
              </a:lnSpc>
              <a:buClr>
                <a:schemeClr val="tx2"/>
              </a:buClr>
              <a:buNone/>
            </a:pPr>
            <a:r>
              <a:rPr sz="3200" b="1"/>
              <a:t>  （ 真实的和不真实的）</a:t>
            </a:r>
          </a:p>
        </p:txBody>
      </p:sp>
      <p:sp>
        <p:nvSpPr>
          <p:cNvPr id="27651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A2C5E7C3-4E14-4E5E-9F8B-5D0FDFA18350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 spd="med">
    <p:cover dir="ru"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770" name=""/>
          <p:cNvSpPr/>
          <p:nvPr>
            <p:ph type="title" idx="4294967295"/>
          </p:nvPr>
        </p:nvSpPr>
        <p:spPr>
          <a:xfrm>
            <a:off x="457200" y="304800"/>
            <a:ext cx="7772400" cy="8382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sz="3600" b="1"/>
              <a:t>三、领导的构成要素及领导效能</a:t>
            </a:r>
          </a:p>
        </p:txBody>
      </p:sp>
      <p:sp>
        <p:nvSpPr>
          <p:cNvPr id="32771" name=""/>
          <p:cNvSpPr/>
          <p:nvPr>
            <p:ph type="body" idx="4294967295"/>
          </p:nvPr>
        </p:nvSpPr>
        <p:spPr>
          <a:xfrm>
            <a:off x="304800" y="1600200"/>
            <a:ext cx="4724400" cy="48768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10000"/>
              </a:lnSpc>
              <a:buClr>
                <a:srgbClr val="FFFF66"/>
              </a:buClr>
              <a:buNone/>
            </a:pPr>
            <a:r>
              <a:rPr b="1">
                <a:latin typeface="黑体" pitchFamily="2" charset="-122"/>
                <a:ea typeface="黑体" pitchFamily="2" charset="-122"/>
              </a:rPr>
              <a:t>1、领导的构成要素</a:t>
            </a:r>
          </a:p>
          <a:p>
            <a:pPr lvl="0" algn="just">
              <a:lnSpc>
                <a:spcPct val="110000"/>
              </a:lnSpc>
              <a:buClr>
                <a:srgbClr val="FFFF66"/>
              </a:buClr>
            </a:pPr>
            <a:r>
              <a:rPr b="1">
                <a:latin typeface="楷体_GB2312" pitchFamily="2" charset="-122"/>
                <a:ea typeface="楷体_GB2312" pitchFamily="2" charset="-122"/>
              </a:rPr>
              <a:t>权力</a:t>
            </a:r>
            <a:r>
              <a:rPr sz="2800" b="1">
                <a:latin typeface="楷体_GB2312" pitchFamily="2" charset="-122"/>
                <a:ea typeface="楷体_GB2312" pitchFamily="2" charset="-122"/>
              </a:rPr>
              <a:t>；</a:t>
            </a:r>
          </a:p>
          <a:p>
            <a:pPr lvl="0" algn="just">
              <a:lnSpc>
                <a:spcPct val="110000"/>
              </a:lnSpc>
              <a:buClr>
                <a:srgbClr val="FFFF66"/>
              </a:buClr>
              <a:buNone/>
            </a:pPr>
            <a:r>
              <a:rPr sz="2800" b="1">
                <a:latin typeface="楷体_GB2312" pitchFamily="2" charset="-122"/>
                <a:ea typeface="楷体_GB2312" pitchFamily="2" charset="-122"/>
              </a:rPr>
              <a:t>   （制度权、个人影响权、专长权）</a:t>
            </a:r>
            <a:endParaRPr b="1">
              <a:latin typeface="楷体_GB2312" pitchFamily="2" charset="-122"/>
              <a:ea typeface="楷体_GB2312" pitchFamily="2" charset="-122"/>
            </a:endParaRPr>
          </a:p>
          <a:p>
            <a:pPr lvl="0" algn="just">
              <a:lnSpc>
                <a:spcPct val="110000"/>
              </a:lnSpc>
              <a:buClr>
                <a:srgbClr val="FFFF66"/>
              </a:buClr>
            </a:pPr>
            <a:r>
              <a:rPr b="1">
                <a:latin typeface="楷体_GB2312" pitchFamily="2" charset="-122"/>
                <a:ea typeface="楷体_GB2312" pitchFamily="2" charset="-122"/>
              </a:rPr>
              <a:t>对人要有基本的理解；</a:t>
            </a:r>
          </a:p>
          <a:p>
            <a:pPr lvl="0" algn="just">
              <a:lnSpc>
                <a:spcPct val="110000"/>
              </a:lnSpc>
              <a:buClr>
                <a:srgbClr val="FFFF66"/>
              </a:buClr>
            </a:pPr>
            <a:r>
              <a:rPr b="1">
                <a:latin typeface="楷体_GB2312" pitchFamily="2" charset="-122"/>
                <a:ea typeface="楷体_GB2312" pitchFamily="2" charset="-122"/>
              </a:rPr>
              <a:t>杰出的鼓舞能力；</a:t>
            </a:r>
          </a:p>
          <a:p>
            <a:pPr lvl="0" algn="just">
              <a:lnSpc>
                <a:spcPct val="110000"/>
              </a:lnSpc>
              <a:buClr>
                <a:srgbClr val="FFFF66"/>
              </a:buClr>
            </a:pPr>
            <a:r>
              <a:rPr b="1">
                <a:latin typeface="楷体_GB2312" pitchFamily="2" charset="-122"/>
                <a:ea typeface="楷体_GB2312" pitchFamily="2" charset="-122"/>
              </a:rPr>
              <a:t>领导者作风及其所营造的组织气氛。</a:t>
            </a:r>
          </a:p>
        </p:txBody>
      </p:sp>
      <p:graphicFrame>
        <p:nvGraphicFramePr>
          <p:cNvPr id="32772" name=""/>
          <p:cNvGraphicFramePr>
            <a:graphicFrameLocks noChangeAspect="1"/>
          </p:cNvGraphicFramePr>
          <p:nvPr/>
        </p:nvGraphicFramePr>
        <p:xfrm>
          <a:off x="5297488" y="1143000"/>
          <a:ext cx="3846512" cy="547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剪辑" r:id="rId2" progId="MS_ClipArt_Gallery.2">
                  <p:embed/>
                </p:oleObj>
              </mc:Choice>
              <mc:Fallback>
                <p:oleObj name="剪辑" r:id="rId2" progId="MS_ClipArt_Gallery.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297488" y="1143000"/>
                        <a:ext cx="3846512" cy="547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32774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250C2F5C-DB14-46DA-9B33-DE3DC7BDDB99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4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4" name=""/>
          <p:cNvSpPr/>
          <p:nvPr>
            <p:ph type="title" idx="4294967295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sz="3200"/>
              <a:t>三、</a:t>
            </a:r>
            <a:r>
              <a:rPr sz="3200" b="1">
                <a:ea typeface="楷体_GB2312" pitchFamily="2" charset="-122"/>
              </a:rPr>
              <a:t>沟通的原则：</a:t>
            </a:r>
            <a:endParaRPr b="1">
              <a:ea typeface="楷体_GB2312" pitchFamily="2" charset="-122"/>
            </a:endParaRPr>
          </a:p>
        </p:txBody>
      </p:sp>
      <p:sp>
        <p:nvSpPr>
          <p:cNvPr id="28675" name=""/>
          <p:cNvSpPr/>
          <p:nvPr>
            <p:ph type="body" idx="4294967295"/>
          </p:nvPr>
        </p:nvSpPr>
        <p:spPr>
          <a:xfrm>
            <a:off x="914400" y="1752600"/>
            <a:ext cx="7772400" cy="41148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50000"/>
              </a:lnSpc>
              <a:buNone/>
            </a:pPr>
            <a:r>
              <a:rPr b="1"/>
              <a:t>1．准确性原则</a:t>
            </a:r>
          </a:p>
          <a:p>
            <a:pPr lvl="0" algn="just">
              <a:lnSpc>
                <a:spcPct val="150000"/>
              </a:lnSpc>
              <a:buNone/>
            </a:pPr>
            <a:r>
              <a:rPr b="1"/>
              <a:t>2．完整性原则</a:t>
            </a:r>
          </a:p>
          <a:p>
            <a:pPr lvl="0" algn="just">
              <a:lnSpc>
                <a:spcPct val="150000"/>
              </a:lnSpc>
              <a:buNone/>
            </a:pPr>
            <a:r>
              <a:rPr b="1"/>
              <a:t>3．及时性原则</a:t>
            </a:r>
          </a:p>
          <a:p>
            <a:pPr lvl="0" algn="just">
              <a:lnSpc>
                <a:spcPct val="150000"/>
              </a:lnSpc>
              <a:buNone/>
            </a:pPr>
            <a:r>
              <a:rPr b="1"/>
              <a:t>4．非正式沟通策略性应用原则</a:t>
            </a:r>
          </a:p>
        </p:txBody>
      </p:sp>
      <p:sp>
        <p:nvSpPr>
          <p:cNvPr id="28676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28677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A134A3C0-7CD6-4988-ADCC-CDBC00ADA184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 spd="med">
    <p:cover dir="ru"/>
  </p:transition>
  <p:timing/>
</p:sld>
</file>

<file path=ppt/slides/slide4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8" name=""/>
          <p:cNvSpPr/>
          <p:nvPr>
            <p:ph type="title" idx="4294967295"/>
          </p:nvPr>
        </p:nvSpPr>
        <p:spPr>
          <a:xfrm>
            <a:off x="685800" y="228600"/>
            <a:ext cx="7772400" cy="8382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sz="3600"/>
              <a:t>四、</a:t>
            </a:r>
            <a:r>
              <a:rPr sz="3600" b="1">
                <a:ea typeface="楷体_GB2312" pitchFamily="2" charset="-122"/>
              </a:rPr>
              <a:t>沟通的障碍及其克服</a:t>
            </a:r>
          </a:p>
        </p:txBody>
      </p:sp>
      <p:sp>
        <p:nvSpPr>
          <p:cNvPr id="29699" name=""/>
          <p:cNvSpPr/>
          <p:nvPr>
            <p:ph type="body" idx="4294967295"/>
          </p:nvPr>
        </p:nvSpPr>
        <p:spPr>
          <a:xfrm>
            <a:off x="685800" y="1219200"/>
            <a:ext cx="7772400" cy="48768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buNone/>
            </a:pPr>
            <a:r>
              <a:t>（一）</a:t>
            </a:r>
            <a:r>
              <a:rPr b="1"/>
              <a:t>有效沟通的障碍：</a:t>
            </a:r>
            <a:endParaRPr sz="3600" b="1"/>
          </a:p>
          <a:p>
            <a:pPr lvl="0" algn="just">
              <a:buNone/>
            </a:pPr>
            <a:r>
              <a:rPr b="1"/>
              <a:t>     个人因素            人际因素</a:t>
            </a:r>
          </a:p>
          <a:p>
            <a:pPr lvl="0" algn="just">
              <a:buNone/>
            </a:pPr>
            <a:r>
              <a:rPr b="1"/>
              <a:t>     结构因素            技术因素</a:t>
            </a:r>
          </a:p>
          <a:p>
            <a:pPr lvl="0" algn="just">
              <a:buNone/>
            </a:pPr>
            <a:r>
              <a:t>（二）</a:t>
            </a:r>
            <a:r>
              <a:rPr b="1"/>
              <a:t>如何克服</a:t>
            </a:r>
          </a:p>
          <a:p>
            <a:pPr lvl="0" algn="just">
              <a:buNone/>
            </a:pPr>
            <a:r>
              <a:rPr b="1">
                <a:ea typeface="楷体_GB2312" pitchFamily="2" charset="-122"/>
              </a:rPr>
              <a:t>  信息沟通检查；改进沟通准则；</a:t>
            </a:r>
          </a:p>
          <a:p>
            <a:pPr lvl="0" algn="just">
              <a:buNone/>
            </a:pPr>
            <a:r>
              <a:rPr b="1">
                <a:ea typeface="楷体_GB2312" pitchFamily="2" charset="-122"/>
              </a:rPr>
              <a:t>  善于“聆听”；改进沟通；</a:t>
            </a:r>
          </a:p>
          <a:p>
            <a:pPr lvl="0" algn="just">
              <a:buNone/>
            </a:pPr>
            <a:r>
              <a:rPr b="1">
                <a:ea typeface="楷体_GB2312" pitchFamily="2" charset="-122"/>
              </a:rPr>
              <a:t>  采用先进手段加速有效沟通</a:t>
            </a:r>
          </a:p>
        </p:txBody>
      </p:sp>
      <p:sp>
        <p:nvSpPr>
          <p:cNvPr id="29700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29701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563ADE8C-D7D2-4B77-A4A2-8608039B4456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 spd="med">
    <p:cover dir="ru"/>
  </p:transition>
  <p:timing/>
</p:sld>
</file>

<file path=ppt/slides/slide4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3426" name=""/>
          <p:cNvSpPr/>
          <p:nvPr>
            <p:ph type="title" idx="4294967295"/>
          </p:nvPr>
        </p:nvSpPr>
        <p:spPr>
          <a:xfrm>
            <a:off x="685800" y="609600"/>
            <a:ext cx="81534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>
              <a:buNone/>
            </a:pPr>
            <a:r>
              <a:rPr sz="3600" b="1">
                <a:ea typeface="楷体_GB2312" pitchFamily="2" charset="-122"/>
              </a:rPr>
              <a:t>案例讨论：沃里克公司的“第二个春天”</a:t>
            </a:r>
            <a:endParaRPr b="1">
              <a:ea typeface="楷体_GB2312" pitchFamily="2" charset="-122"/>
            </a:endParaRPr>
          </a:p>
        </p:txBody>
      </p:sp>
      <p:sp>
        <p:nvSpPr>
          <p:cNvPr id="103427" name=""/>
          <p:cNvSpPr/>
          <p:nvPr>
            <p:ph type="body" idx="4294967295"/>
          </p:nvPr>
        </p:nvSpPr>
        <p:spPr>
          <a:xfrm>
            <a:off x="685800" y="1981200"/>
            <a:ext cx="7772400" cy="44196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buNone/>
            </a:pPr>
            <a:r>
              <a:rPr b="1">
                <a:ea typeface="楷体_GB2312" pitchFamily="2" charset="-122"/>
              </a:rPr>
              <a:t>1、在日本人踏入弗里斯市电视机厂所面临的两个问题中，你认为 哪一个是主要矛盾？为什么？</a:t>
            </a:r>
          </a:p>
          <a:p>
            <a:pPr lvl="0" algn="just">
              <a:buNone/>
            </a:pPr>
            <a:r>
              <a:rPr b="1">
                <a:ea typeface="楷体_GB2312" pitchFamily="2" charset="-122"/>
              </a:rPr>
              <a:t>2、试分析一下：日本人管理这个厂的指导原则是什么？</a:t>
            </a:r>
          </a:p>
          <a:p>
            <a:pPr lvl="0" algn="just">
              <a:lnSpc>
                <a:spcPct val="120000"/>
              </a:lnSpc>
              <a:buNone/>
            </a:pPr>
            <a:r>
              <a:rPr b="1">
                <a:ea typeface="楷体_GB2312" pitchFamily="2" charset="-122"/>
              </a:rPr>
              <a:t>3、假如你来主管这个濒临倒闭的公司，你将从哪几个方面着手？</a:t>
            </a:r>
          </a:p>
        </p:txBody>
      </p:sp>
      <p:sp>
        <p:nvSpPr>
          <p:cNvPr id="103428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103429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66D86EC5-854B-4E13-B0BD-142DA02ADEC1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4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内容占位符 2">
            <a:extLst>
              <a:ext uri="{FF2B5EF4-FFF2-40B4-BE49-F238E27FC236}">
                <a16:creationId xmlns="" xmlns:a16="http://schemas.microsoft.com/office/drawing/2014/main" id="{105A31F1-8A9D-41CD-B6B3-F4BC5F72B1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1613" y="107950"/>
            <a:ext cx="8942387" cy="6750050"/>
          </a:xfrm>
        </p:spPr>
        <p:txBody>
          <a:bodyPr/>
          <a:lstStyle/>
          <a:p>
            <a:pPr eaLnBrk="1" latinLnBrk="1" hangingPunct="1"/>
            <a:r>
              <a:rPr lang="zh-CN" altLang="en-US" sz="100" smtClean="0">
                <a:solidFill>
                  <a:schemeClr val="bg1"/>
                </a:solidFill>
              </a:rPr>
              <a:t>人生为棋，我愿为卒，行动虽慢，可谁又曾看见我后退一步。。</a:t>
            </a:r>
            <a:fld id="{8783E792-0C77-4310-9007-49D6FCB0D4D9}" type="datetime7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五月-20</a:t>
            </a:fld>
            <a:fld id="{F97726ED-815B-4236-8CB6-8497C7A9D243}" type="datetime7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五月-20</a:t>
            </a:fld>
            <a:fld id="{A022396E-918D-44E2-BD4D-CB285046C814}" type="datetime2">
              <a:rPr lang="en-US" altLang="zh-CN" sz="100" smtClean="0">
                <a:solidFill>
                  <a:schemeClr val="bg1"/>
                </a:solidFill>
              </a:rPr>
              <a:pPr eaLnBrk="1" latinLnBrk="1" hangingPunct="1"/>
              <a:t>Wednesday, May 13, 2020</a:t>
            </a:fld>
            <a:endParaRPr lang="zh-CN" altLang="en-US" sz="100">
              <a:solidFill>
                <a:schemeClr val="bg1"/>
              </a:solidFill>
            </a:endParaRPr>
          </a:p>
          <a:p>
            <a:pPr eaLnBrk="1" latinLnBrk="1" hangingPunct="1"/>
            <a:r>
              <a:rPr lang="zh-CN" altLang="en-US" sz="100" smtClean="0">
                <a:solidFill>
                  <a:schemeClr val="bg1"/>
                </a:solidFill>
              </a:rPr>
              <a:t>每一种创伤，都是一种成熟。。</a:t>
            </a:r>
            <a:fld id="{DAE7C1FF-57B2-4790-9979-1624DB556760}" type="datetime11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15:08:51</a:t>
            </a:fld>
            <a:fld id="{4028AC10-AB97-4525-BD43-0E684F3B5B43}" type="datetime11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15:08:51</a:t>
            </a:fld>
            <a:fld id="{7EE3E8DE-3727-40E3-8B7D-5A69FA8DB81B}" type="datetime10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</a:t>
            </a:fld>
            <a:fld id="{1E6AE1D7-96BA-430D-A91D-24D6736265D4}" type="datetime9">
              <a:rPr lang="en-US" altLang="zh-CN" sz="100" smtClean="0">
                <a:solidFill>
                  <a:schemeClr val="bg1"/>
                </a:solidFill>
              </a:rPr>
              <a:pPr eaLnBrk="1" latinLnBrk="1" hangingPunct="1"/>
              <a:t>5/13/2020 3:08:51 PM</a:t>
            </a:fld>
            <a:endParaRPr lang="zh-CN" altLang="en-US" sz="100">
              <a:solidFill>
                <a:schemeClr val="bg1"/>
              </a:solidFill>
            </a:endParaRPr>
          </a:p>
          <a:p>
            <a:pPr eaLnBrk="1" latinLnBrk="1" hangingPunct="1"/>
            <a:r>
              <a:rPr lang="zh-CN" altLang="en-US" sz="100" smtClean="0">
                <a:solidFill>
                  <a:schemeClr val="bg1"/>
                </a:solidFill>
              </a:rPr>
              <a:t>为明天做准备的最好方法就是集中你所有智慧，所有的热忱，把今天的工作做得尽善尽美，这就是你能应付未来的唯一方法。。</a:t>
            </a:r>
            <a:fld id="{6CABE510-DE35-407E-AA94-CF8487A8CA32}" type="datetime7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五月-20</a:t>
            </a:fld>
            <a:fld id="{BD21B04E-5391-46DB-B8EA-3D9DF396C3E2}" type="datetime11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15:08:51</a:t>
            </a:fld>
            <a:fld id="{7E3F4801-DD09-4E88-97D1-2FD627EBE772}" type="datetime10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</a:t>
            </a:fld>
            <a:fld id="{381CE61A-FF82-4130-B67A-F488ED1A94C0}" type="datetime7">
              <a:rPr lang="en-US" altLang="zh-CN" sz="100" smtClean="0">
                <a:solidFill>
                  <a:schemeClr val="bg1"/>
                </a:solidFill>
              </a:rPr>
              <a:pPr eaLnBrk="1" latinLnBrk="1" hangingPunct="1"/>
              <a:t>May-20</a:t>
            </a:fld>
            <a:fld id="{1449FCD2-B8ED-4531-8211-4D229480A47C}" type="datetime5">
              <a:rPr lang="en-US" altLang="zh-CN" sz="100" smtClean="0">
                <a:solidFill>
                  <a:schemeClr val="bg1"/>
                </a:solidFill>
              </a:rPr>
              <a:pPr eaLnBrk="1" latinLnBrk="1" hangingPunct="1"/>
              <a:t>13-May-20</a:t>
            </a:fld>
            <a:endParaRPr lang="zh-CN" altLang="en-US" sz="100">
              <a:solidFill>
                <a:schemeClr val="bg1"/>
              </a:solidFill>
            </a:endParaRPr>
          </a:p>
          <a:p>
            <a:pPr eaLnBrk="1" latinLnBrk="1" hangingPunct="1"/>
            <a:r>
              <a:rPr lang="zh-CN" altLang="en-US" sz="100" smtClean="0">
                <a:solidFill>
                  <a:schemeClr val="bg1"/>
                </a:solidFill>
              </a:rPr>
              <a:t>安全是最大的节约，事故是最大的浪费。。</a:t>
            </a:r>
            <a:fld id="{81E8EEC4-D863-41E7-A5AB-09C4A216DF21}" type="datetime11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15:08:51</a:t>
            </a:fld>
            <a:fld id="{5E4242E9-3149-42D8-AFB7-43DC1EEDE84A}" type="datetime11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15:08:51</a:t>
            </a:fld>
            <a:fld id="{93807F73-7F97-4316-A065-E2E26890F28D}" type="datetime10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</a:t>
            </a:fld>
            <a:fld id="{5A5E4BB7-A289-4AD7-830A-419AA2AEA00F}" type="datetime2">
              <a:rPr lang="en-US" altLang="zh-CN" sz="100" smtClean="0">
                <a:solidFill>
                  <a:schemeClr val="bg1"/>
                </a:solidFill>
              </a:rPr>
              <a:pPr eaLnBrk="1" latinLnBrk="1" hangingPunct="1"/>
              <a:t>Wednesday, May 13, 2020</a:t>
            </a:fld>
            <a:endParaRPr lang="zh-CN" altLang="en-US" sz="100">
              <a:solidFill>
                <a:schemeClr val="bg1"/>
              </a:solidFill>
            </a:endParaRPr>
          </a:p>
          <a:p>
            <a:pPr eaLnBrk="1" latinLnBrk="1" hangingPunct="1"/>
            <a:r>
              <a:rPr lang="zh-CN" altLang="en-US" sz="100" smtClean="0">
                <a:solidFill>
                  <a:schemeClr val="bg1"/>
                </a:solidFill>
              </a:rPr>
              <a:t>我的宗旨一向是逐步稳健发展，既不要靠耸人听闻的利润，也不要在市场不景气时，突然有资金周转不灵的威胁。。</a:t>
            </a:r>
            <a:fld id="{BF006893-7DB9-4B57-A14A-9597BD1BD07B}" type="datetime7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五月-20</a:t>
            </a:fld>
            <a:fld id="{073A99F5-F8DC-4095-AE72-6440D81639D7}" type="datetime7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五月-20</a:t>
            </a:fld>
            <a:fld id="{06E23E54-605E-475F-B996-AF7777FEE4B5}" type="datetime11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15:08:52</a:t>
            </a:fld>
            <a:fld id="{ADF0B8C2-491F-4F93-81F3-BCBF04129E25}" type="datetime11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15:08:52</a:t>
            </a:fld>
            <a:fld id="{9E35AE90-DEC3-402E-82E6-D6BD8E82662A}" type="datetime4">
              <a:rPr lang="en-US" altLang="zh-CN" sz="100" smtClean="0">
                <a:solidFill>
                  <a:schemeClr val="bg1"/>
                </a:solidFill>
              </a:rPr>
              <a:pPr eaLnBrk="1" latinLnBrk="1" hangingPunct="1"/>
              <a:t>May 13, 2020</a:t>
            </a:fld>
            <a:endParaRPr lang="zh-CN" altLang="en-US" sz="100">
              <a:solidFill>
                <a:schemeClr val="bg1"/>
              </a:solidFill>
            </a:endParaRPr>
          </a:p>
          <a:p>
            <a:pPr eaLnBrk="1" latinLnBrk="1" hangingPunct="1"/>
            <a:r>
              <a:rPr lang="zh-CN" altLang="en-US" sz="100" smtClean="0">
                <a:solidFill>
                  <a:schemeClr val="bg1"/>
                </a:solidFill>
              </a:rPr>
              <a:t>惟愿：现世安稳，岁月静好。。</a:t>
            </a:r>
            <a:fld id="{522E82EE-D3EC-4099-B468-2D0E86485FB4}" type="datetime2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2020-05-13</a:t>
            </a:fld>
            <a:fld id="{69934BD8-A752-4594-ACF7-B4CD42211620}" type="datetime12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3:08 下午</a:t>
            </a:fld>
            <a:fld id="{0492ECB3-2641-4B76-89BB-EE9401330777}" type="datetime7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五月-20</a:t>
            </a:fld>
            <a:fld id="{17226069-FE14-4ABE-9D1B-17BDDC422CDA}" type="datetime7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五月-20</a:t>
            </a:fld>
            <a:endParaRPr lang="zh-CN" altLang="en-US" sz="100">
              <a:solidFill>
                <a:schemeClr val="bg1"/>
              </a:solidFill>
            </a:endParaRPr>
          </a:p>
          <a:p>
            <a:pPr eaLnBrk="1" latinLnBrk="1" hangingPunct="1"/>
            <a:r>
              <a:rPr lang="zh-CN" altLang="en-US" sz="100" smtClean="0">
                <a:solidFill>
                  <a:schemeClr val="bg1"/>
                </a:solidFill>
              </a:rPr>
              <a:t>事实上，成功仅代表了你工作的</a:t>
            </a:r>
            <a:r>
              <a:rPr lang="en-US" altLang="zh-CN" sz="100" smtClean="0">
                <a:solidFill>
                  <a:schemeClr val="bg1"/>
                </a:solidFill>
              </a:rPr>
              <a:t>%</a:t>
            </a:r>
            <a:r>
              <a:rPr lang="zh-CN" altLang="en-US" sz="100" smtClean="0">
                <a:solidFill>
                  <a:schemeClr val="bg1"/>
                </a:solidFill>
              </a:rPr>
              <a:t>，成功是</a:t>
            </a:r>
            <a:r>
              <a:rPr lang="en-US" altLang="zh-CN" sz="100" smtClean="0">
                <a:solidFill>
                  <a:schemeClr val="bg1"/>
                </a:solidFill>
              </a:rPr>
              <a:t>%</a:t>
            </a:r>
            <a:r>
              <a:rPr lang="zh-CN" altLang="en-US" sz="100" smtClean="0">
                <a:solidFill>
                  <a:schemeClr val="bg1"/>
                </a:solidFill>
              </a:rPr>
              <a:t>失败的结果。不要等待机会，而要创造机会。。</a:t>
            </a:r>
            <a:fld id="{0A66B4C9-57E6-4848-936A-27FD23F090BF}" type="datetime3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13 五月 2020</a:t>
            </a:fld>
            <a:fld id="{F1E6F275-7BD9-4C67-B81D-FDF04B16E3B4}" type="datetime13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3:08:52 下午</a:t>
            </a:fld>
            <a:fld id="{865BFE84-E175-4A1E-83C0-D4CB13D35A87}" type="datetime11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15:08:52</a:t>
            </a:fld>
            <a:fld id="{A5FBB983-CD7F-441C-A31E-8F669A736A76}" type="datetime7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五月-20</a:t>
            </a:fld>
            <a:endParaRPr lang="zh-CN" altLang="en-US" sz="100">
              <a:solidFill>
                <a:schemeClr val="bg1"/>
              </a:solidFill>
            </a:endParaRPr>
          </a:p>
          <a:p>
            <a:pPr eaLnBrk="1" latinLnBrk="1" hangingPunct="1"/>
            <a:r>
              <a:rPr lang="zh-CN" altLang="en-US" sz="100" smtClean="0">
                <a:solidFill>
                  <a:schemeClr val="bg1"/>
                </a:solidFill>
              </a:rPr>
              <a:t>不要因为希望去坚持，要坚持的看到希望。。</a:t>
            </a:r>
            <a:fld id="{8CD65244-57DD-468A-BE1E-196354E44620}" type="datetime6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五月 20</a:t>
            </a:fld>
            <a:fld id="{26A4ED43-7C4E-4CD8-A3CC-DCA1650ADE7A}" type="datetime12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3:08 下午</a:t>
            </a:fld>
            <a:fld id="{4CB1A7BA-407A-4BC5-8051-C08A9ACF644D}" type="datetime7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五月-20</a:t>
            </a:fld>
            <a:fld id="{C1AC45A8-EA2A-449F-AE4F-34AE609809AB}" type="datetime10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</a:t>
            </a:fld>
            <a:fld id="{90AFA90B-9A13-4644-8514-CEDA3B6769FB}" type="datetime4">
              <a:rPr lang="en-US" altLang="zh-CN" sz="100" smtClean="0">
                <a:solidFill>
                  <a:schemeClr val="bg1"/>
                </a:solidFill>
              </a:rPr>
              <a:pPr eaLnBrk="1" latinLnBrk="1" hangingPunct="1"/>
              <a:t>May 13, 2020</a:t>
            </a:fld>
            <a:endParaRPr lang="zh-CN" altLang="en-US" sz="100">
              <a:solidFill>
                <a:schemeClr val="bg1"/>
              </a:solidFill>
            </a:endParaRPr>
          </a:p>
          <a:p>
            <a:pPr eaLnBrk="1" latinLnBrk="1" hangingPunct="1"/>
            <a:r>
              <a:rPr lang="zh-CN" altLang="en-US" sz="100" smtClean="0">
                <a:solidFill>
                  <a:schemeClr val="bg1"/>
                </a:solidFill>
              </a:rPr>
              <a:t>勇气是控制恐惧心理，而不是心里毫无恐惧。。</a:t>
            </a:r>
            <a:fld id="{A1395B89-BEF7-4CB6-8F32-854B38DCAFCD}" type="datetime9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2020-05-13 15:08:52</a:t>
            </a:fld>
            <a:fld id="{58CDEB3A-0114-4209-A03C-F79DABEA338F}" type="datetime11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15:08:52</a:t>
            </a:fld>
            <a:fld id="{8C49CA69-CFEB-4A56-AB30-E0B0F2ED4E30}" type="datetime3">
              <a:rPr lang="en-US" altLang="zh-CN" sz="100" smtClean="0">
                <a:solidFill>
                  <a:schemeClr val="bg1"/>
                </a:solidFill>
              </a:rPr>
              <a:pPr eaLnBrk="1" latinLnBrk="1" hangingPunct="1"/>
              <a:t>13 May 2020</a:t>
            </a:fld>
            <a:endParaRPr lang="zh-CN" altLang="en-US" sz="100">
              <a:solidFill>
                <a:schemeClr val="bg1"/>
              </a:solidFill>
            </a:endParaRPr>
          </a:p>
          <a:p>
            <a:pPr eaLnBrk="1" latinLnBrk="1" hangingPunct="1"/>
            <a:r>
              <a:rPr lang="zh-CN" altLang="en-US" sz="100" smtClean="0">
                <a:solidFill>
                  <a:schemeClr val="bg1"/>
                </a:solidFill>
              </a:rPr>
              <a:t>坚持是一种智慧，固执是一种死板。。</a:t>
            </a:r>
            <a:fld id="{4548B6E4-2597-4D3E-9636-8D63AE805C4E}" type="datetime13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3:08:52 下午</a:t>
            </a:fld>
            <a:fld id="{199A905F-044E-4D5F-9444-1C689DBC430C}" type="datetime12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3:08 下午</a:t>
            </a:fld>
            <a:fld id="{BABF6B5C-B126-469E-9DBC-B769A41B1CF9}" type="datetime11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15:08:52</a:t>
            </a:fld>
            <a:fld id="{5889BAA7-AEBE-46C0-BA02-41998D26D96A}" type="datetime7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五月-20</a:t>
            </a:fld>
            <a:endParaRPr lang="zh-CN" altLang="en-US" sz="100">
              <a:solidFill>
                <a:schemeClr val="bg1"/>
              </a:solidFill>
            </a:endParaRPr>
          </a:p>
          <a:p>
            <a:pPr eaLnBrk="1" latinLnBrk="1" hangingPunct="1"/>
            <a:r>
              <a:rPr lang="zh-CN" altLang="en-US" sz="100" smtClean="0">
                <a:solidFill>
                  <a:schemeClr val="bg1"/>
                </a:solidFill>
              </a:rPr>
              <a:t>这天工作不发奋，明天发奋找工作。</a:t>
            </a:r>
            <a:fld id="{957B8E0D-283D-4119-A7DD-ABA56213ED69}" type="datetime7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五月-20</a:t>
            </a:fld>
            <a:fld id="{9424167B-6954-4EC9-AD9E-8D32C98244D2}" type="datetime7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五月-20</a:t>
            </a:fld>
            <a:fld id="{40E4610B-F560-4165-81CB-0588341A0AA7}" type="datetime10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</a:t>
            </a:fld>
            <a:fld id="{FE5AC9F5-BAE2-47B7-81A1-41C84B344BE2}" type="datetime11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15:08:52</a:t>
            </a:fld>
            <a:fld id="{B51B0AB0-4411-4652-B722-A2AC4C75074F}" type="datetime11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15:08:52</a:t>
            </a:fld>
            <a:fld id="{0FC202E2-43CC-4916-A17D-DC7C1CA1CBD5}" type="datetime7">
              <a:rPr lang="en-US" altLang="zh-CN" sz="100" smtClean="0">
                <a:solidFill>
                  <a:schemeClr val="bg1"/>
                </a:solidFill>
              </a:rPr>
              <a:pPr eaLnBrk="1" latinLnBrk="1" hangingPunct="1"/>
              <a:t>May-20</a:t>
            </a:fld>
            <a:endParaRPr lang="zh-CN" altLang="en-US" sz="100">
              <a:solidFill>
                <a:schemeClr val="bg1"/>
              </a:solidFill>
            </a:endParaRPr>
          </a:p>
          <a:p>
            <a:pPr eaLnBrk="1" latinLnBrk="1" hangingPunct="1"/>
            <a:r>
              <a:rPr lang="zh-CN" altLang="en-US" sz="100" smtClean="0">
                <a:solidFill>
                  <a:schemeClr val="bg1"/>
                </a:solidFill>
              </a:rPr>
              <a:t>人固有一死，或重于泰山，或轻于鸿毛。</a:t>
            </a:r>
            <a:r>
              <a:rPr lang="en-US" altLang="zh-CN" sz="100" smtClean="0">
                <a:solidFill>
                  <a:schemeClr val="bg1"/>
                </a:solidFill>
              </a:rPr>
              <a:t>—</a:t>
            </a:r>
            <a:r>
              <a:rPr lang="zh-CN" altLang="en-US" sz="100" smtClean="0">
                <a:solidFill>
                  <a:schemeClr val="bg1"/>
                </a:solidFill>
              </a:rPr>
              <a:t>汉</a:t>
            </a:r>
            <a:r>
              <a:rPr lang="en-US" altLang="zh-CN" sz="100" smtClean="0">
                <a:solidFill>
                  <a:schemeClr val="bg1"/>
                </a:solidFill>
              </a:rPr>
              <a:t>·</a:t>
            </a:r>
            <a:r>
              <a:rPr lang="zh-CN" altLang="en-US" sz="100" smtClean="0">
                <a:solidFill>
                  <a:schemeClr val="bg1"/>
                </a:solidFill>
              </a:rPr>
              <a:t>司马迁</a:t>
            </a:r>
            <a:r>
              <a:rPr lang="en-US" altLang="zh-CN" sz="100" smtClean="0">
                <a:solidFill>
                  <a:schemeClr val="bg1"/>
                </a:solidFill>
              </a:rPr>
              <a:t>《</a:t>
            </a:r>
            <a:r>
              <a:rPr lang="zh-CN" altLang="en-US" sz="100" smtClean="0">
                <a:solidFill>
                  <a:schemeClr val="bg1"/>
                </a:solidFill>
              </a:rPr>
              <a:t>史记</a:t>
            </a:r>
            <a:r>
              <a:rPr lang="en-US" altLang="zh-CN" sz="100" smtClean="0">
                <a:solidFill>
                  <a:schemeClr val="bg1"/>
                </a:solidFill>
              </a:rPr>
              <a:t>》</a:t>
            </a:r>
            <a:r>
              <a:rPr lang="zh-CN" altLang="en-US" sz="100" smtClean="0">
                <a:solidFill>
                  <a:schemeClr val="bg1"/>
                </a:solidFill>
              </a:rPr>
              <a:t>。</a:t>
            </a:r>
            <a:fld id="{A54E3AFA-FE79-44B3-9B05-195DFA24FB74}" type="datetime9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2020-05-13 15:08:52</a:t>
            </a:fld>
            <a:fld id="{FB945EFA-336E-4C02-A44D-8D73F8EE1900}" type="datetime2">
              <a:rPr lang="en-US" altLang="zh-CN" sz="100" smtClean="0">
                <a:solidFill>
                  <a:schemeClr val="bg1"/>
                </a:solidFill>
              </a:rPr>
              <a:pPr eaLnBrk="1" latinLnBrk="1" hangingPunct="1"/>
              <a:t>Wednesday, May 13, 2020</a:t>
            </a:fld>
            <a:endParaRPr lang="zh-CN" altLang="en-US" sz="100">
              <a:solidFill>
                <a:schemeClr val="bg1"/>
              </a:solidFill>
            </a:endParaRPr>
          </a:p>
          <a:p>
            <a:pPr eaLnBrk="1" latinLnBrk="1" hangingPunct="1"/>
            <a:r>
              <a:rPr lang="zh-CN" altLang="en-US" sz="100" smtClean="0">
                <a:solidFill>
                  <a:schemeClr val="bg1"/>
                </a:solidFill>
              </a:rPr>
              <a:t>改变自己会痛苦，但不改变自己会吃苦。。</a:t>
            </a:r>
            <a:fld id="{D59FAE8B-3866-4807-84D0-5670154E7162}" type="datetime7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五月-20</a:t>
            </a:fld>
            <a:fld id="{3E28139B-6B0D-44ED-AFA5-E19EEA6ECF26}" type="datetime9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2020-05-13 15:08:52</a:t>
            </a:fld>
            <a:fld id="{65BE3235-B3F2-4327-BAB6-D6CC6B49F251}" type="datetime7">
              <a:rPr lang="zh-CN" altLang="en-US" sz="100" smtClean="0">
                <a:solidFill>
                  <a:schemeClr val="bg1"/>
                </a:solidFill>
              </a:rPr>
              <a:pPr eaLnBrk="1" latinLnBrk="1" hangingPunct="1"/>
              <a:t>五月-20</a:t>
            </a:fld>
            <a:endParaRPr lang="zh-CN" altLang="en-US" sz="100">
              <a:solidFill>
                <a:schemeClr val="bg1"/>
              </a:solidFill>
            </a:endParaRPr>
          </a:p>
        </p:txBody>
      </p:sp>
      <p:pic>
        <p:nvPicPr>
          <p:cNvPr id="2051" name="图片 2">
            <a:extLst>
              <a:ext uri="{FF2B5EF4-FFF2-40B4-BE49-F238E27FC236}">
                <a16:creationId xmlns="" xmlns:a16="http://schemas.microsoft.com/office/drawing/2014/main" id="{3253E0A5-57AB-416B-A556-12FFA3970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1613" y="15875"/>
            <a:ext cx="8740775" cy="673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97D8FCAB-AEB4-4815-BB97-2C977E9A20F3}"/>
              </a:ext>
            </a:extLst>
          </p:cNvPr>
          <p:cNvSpPr txBox="1"/>
          <p:nvPr/>
        </p:nvSpPr>
        <p:spPr>
          <a:xfrm>
            <a:off x="2460625" y="2711450"/>
            <a:ext cx="5195888" cy="132397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 algn="l" rtl="0" eaLnBrk="0" hangingPunct="0">
              <a:defRPr kumimoji="0" lang="en-US"/>
            </a:defPPr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8000" b="1" spc="450">
                <a:solidFill>
                  <a:srgbClr val="B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谢谢各位！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3010" name=""/>
          <p:cNvSpPr/>
          <p:nvPr>
            <p:ph type="title" idx="4294967295"/>
          </p:nvPr>
        </p:nvSpPr>
        <p:spPr>
          <a:xfrm>
            <a:off x="228600" y="228600"/>
            <a:ext cx="4191000" cy="762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>
              <a:lnSpc>
                <a:spcPct val="110000"/>
              </a:lnSpc>
              <a:buClr>
                <a:srgbClr val="FFFF66"/>
              </a:buClr>
            </a:pPr>
            <a:r>
              <a:rPr sz="3600" b="1"/>
              <a:t>2、领导效能的支柱</a:t>
            </a:r>
          </a:p>
        </p:txBody>
      </p:sp>
      <p:sp>
        <p:nvSpPr>
          <p:cNvPr id="43011" name=""/>
          <p:cNvSpPr/>
          <p:nvPr/>
        </p:nvSpPr>
        <p:spPr>
          <a:xfrm>
            <a:off x="3886200" y="2819400"/>
            <a:ext cx="1828800" cy="1676400"/>
          </a:xfrm>
          <a:prstGeom prst="ellipse">
            <a:avLst/>
          </a:prstGeom>
          <a:solidFill>
            <a:srgbClr val="660066"/>
          </a:solidFill>
          <a:ln w="28575">
            <a:solidFill>
              <a:srgbClr val="FFFF66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ctr" eaLnBrk="1" hangingPunct="1"/>
            <a:r>
              <a:rPr sz="2800" b="1">
                <a:ea typeface="黑体" pitchFamily="2" charset="-122"/>
              </a:rPr>
              <a:t>领导效能</a:t>
            </a:r>
            <a:endParaRPr sz="2800" b="1"/>
          </a:p>
        </p:txBody>
      </p:sp>
      <p:sp>
        <p:nvSpPr>
          <p:cNvPr id="43013" name=""/>
          <p:cNvSpPr/>
          <p:nvPr/>
        </p:nvSpPr>
        <p:spPr>
          <a:xfrm>
            <a:off x="1219200" y="1828800"/>
            <a:ext cx="1371600" cy="129540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ctr" eaLnBrk="1" hangingPunct="1"/>
            <a:r>
              <a:rPr sz="2800" b="1"/>
              <a:t>健全</a:t>
            </a:r>
          </a:p>
          <a:p>
            <a:pPr lvl="0" algn="ctr" eaLnBrk="1" hangingPunct="1"/>
            <a:r>
              <a:rPr sz="2800" b="1"/>
              <a:t>组织</a:t>
            </a:r>
          </a:p>
        </p:txBody>
      </p:sp>
      <p:sp>
        <p:nvSpPr>
          <p:cNvPr id="43015" name=""/>
          <p:cNvSpPr/>
          <p:nvPr/>
        </p:nvSpPr>
        <p:spPr>
          <a:xfrm>
            <a:off x="1143000" y="3886200"/>
            <a:ext cx="1371600" cy="1295400"/>
          </a:xfrm>
          <a:prstGeom prst="ellipse">
            <a:avLst/>
          </a:prstGeom>
          <a:solidFill>
            <a:srgbClr val="990033"/>
          </a:solidFill>
          <a:ln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ctr" eaLnBrk="1" hangingPunct="1"/>
            <a:r>
              <a:rPr sz="2800" b="1"/>
              <a:t>制度</a:t>
            </a:r>
          </a:p>
          <a:p>
            <a:pPr lvl="0" algn="ctr" eaLnBrk="1" hangingPunct="1"/>
            <a:r>
              <a:rPr sz="2800" b="1"/>
              <a:t>权力</a:t>
            </a:r>
          </a:p>
        </p:txBody>
      </p:sp>
      <p:sp>
        <p:nvSpPr>
          <p:cNvPr id="43016" name=""/>
          <p:cNvSpPr/>
          <p:nvPr/>
        </p:nvSpPr>
        <p:spPr>
          <a:xfrm>
            <a:off x="4191000" y="5334000"/>
            <a:ext cx="1371600" cy="129540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ctr" eaLnBrk="1" hangingPunct="1"/>
            <a:r>
              <a:rPr sz="2800" b="1"/>
              <a:t>员工的</a:t>
            </a:r>
          </a:p>
          <a:p>
            <a:pPr lvl="0" algn="ctr" eaLnBrk="1" hangingPunct="1"/>
            <a:r>
              <a:rPr sz="2800" b="1"/>
              <a:t>沟通</a:t>
            </a:r>
          </a:p>
        </p:txBody>
      </p:sp>
      <p:sp>
        <p:nvSpPr>
          <p:cNvPr id="43017" name=""/>
          <p:cNvSpPr/>
          <p:nvPr/>
        </p:nvSpPr>
        <p:spPr>
          <a:xfrm>
            <a:off x="4191000" y="762000"/>
            <a:ext cx="1371600" cy="1295400"/>
          </a:xfrm>
          <a:prstGeom prst="ellipse">
            <a:avLst/>
          </a:prstGeom>
          <a:solidFill>
            <a:srgbClr val="990033"/>
          </a:solidFill>
          <a:ln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ctr" eaLnBrk="1" hangingPunct="1"/>
            <a:endParaRPr sz="2800" b="1"/>
          </a:p>
          <a:p>
            <a:pPr lvl="0" algn="ctr" eaLnBrk="1" hangingPunct="1"/>
            <a:r>
              <a:rPr sz="2800" b="1"/>
              <a:t>决策</a:t>
            </a:r>
          </a:p>
          <a:p>
            <a:pPr lvl="0" algn="ctr" eaLnBrk="1" hangingPunct="1"/>
            <a:r>
              <a:rPr sz="2800" b="1"/>
              <a:t>质量</a:t>
            </a:r>
          </a:p>
          <a:p>
            <a:pPr lvl="0" algn="ctr" eaLnBrk="1" hangingPunct="1"/>
            <a:endParaRPr sz="2800" b="1"/>
          </a:p>
        </p:txBody>
      </p:sp>
      <p:sp>
        <p:nvSpPr>
          <p:cNvPr id="43018" name=""/>
          <p:cNvSpPr/>
          <p:nvPr/>
        </p:nvSpPr>
        <p:spPr>
          <a:xfrm>
            <a:off x="7162800" y="1981200"/>
            <a:ext cx="1371600" cy="129540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ctr" eaLnBrk="1" hangingPunct="1"/>
            <a:r>
              <a:rPr sz="2800" b="1"/>
              <a:t>领导者</a:t>
            </a:r>
          </a:p>
          <a:p>
            <a:pPr lvl="0" algn="ctr" eaLnBrk="1" hangingPunct="1"/>
            <a:r>
              <a:rPr sz="2800" b="1"/>
              <a:t>素质</a:t>
            </a:r>
          </a:p>
        </p:txBody>
      </p:sp>
      <p:sp>
        <p:nvSpPr>
          <p:cNvPr id="43019" name=""/>
          <p:cNvSpPr/>
          <p:nvPr/>
        </p:nvSpPr>
        <p:spPr>
          <a:xfrm>
            <a:off x="7162800" y="4572000"/>
            <a:ext cx="1371600" cy="1295400"/>
          </a:xfrm>
          <a:prstGeom prst="ellipse">
            <a:avLst/>
          </a:prstGeom>
          <a:solidFill>
            <a:srgbClr val="990033"/>
          </a:solidFill>
          <a:ln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ctr" eaLnBrk="1" hangingPunct="1"/>
            <a:r>
              <a:rPr sz="2800" b="1"/>
              <a:t>威信</a:t>
            </a:r>
          </a:p>
        </p:txBody>
      </p:sp>
      <p:cxnSp>
        <p:nvCxnSpPr>
          <p:cNvPr id="43020" name=""/>
          <p:cNvCxnSpPr/>
          <p:nvPr/>
        </p:nvCxnSpPr>
        <p:spPr>
          <a:xfrm flipV="1">
            <a:off x="5562600" y="5410200"/>
            <a:ext cx="1600200" cy="533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43021" name=""/>
          <p:cNvCxnSpPr/>
          <p:nvPr/>
        </p:nvCxnSpPr>
        <p:spPr>
          <a:xfrm flipH="1" flipV="1">
            <a:off x="2438400" y="4953000"/>
            <a:ext cx="1752600" cy="914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43022" name=""/>
          <p:cNvCxnSpPr/>
          <p:nvPr/>
        </p:nvCxnSpPr>
        <p:spPr>
          <a:xfrm flipV="1">
            <a:off x="2514600" y="3962400"/>
            <a:ext cx="1447800" cy="304800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tailEnd type="triangle"/>
          </a:ln>
        </p:spPr>
      </p:cxnSp>
      <p:cxnSp>
        <p:nvCxnSpPr>
          <p:cNvPr id="43023" name=""/>
          <p:cNvCxnSpPr/>
          <p:nvPr/>
        </p:nvCxnSpPr>
        <p:spPr>
          <a:xfrm flipH="1">
            <a:off x="1828800" y="31242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43024" name=""/>
          <p:cNvCxnSpPr/>
          <p:nvPr/>
        </p:nvCxnSpPr>
        <p:spPr>
          <a:xfrm flipV="1">
            <a:off x="2514600" y="1676400"/>
            <a:ext cx="1752600" cy="533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43025" name=""/>
          <p:cNvCxnSpPr/>
          <p:nvPr/>
        </p:nvCxnSpPr>
        <p:spPr>
          <a:xfrm flipH="1" flipV="1">
            <a:off x="5562600" y="1600200"/>
            <a:ext cx="1600200" cy="762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43026" name=""/>
          <p:cNvCxnSpPr/>
          <p:nvPr/>
        </p:nvCxnSpPr>
        <p:spPr>
          <a:xfrm flipH="1">
            <a:off x="7848600" y="32766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43027" name=""/>
          <p:cNvCxnSpPr/>
          <p:nvPr/>
        </p:nvCxnSpPr>
        <p:spPr>
          <a:xfrm flipH="1" flipV="1">
            <a:off x="5638800" y="4038600"/>
            <a:ext cx="1600200" cy="838200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tailEnd type="triangle"/>
          </a:ln>
        </p:spPr>
      </p:cxnSp>
      <p:cxnSp>
        <p:nvCxnSpPr>
          <p:cNvPr id="43028" name=""/>
          <p:cNvCxnSpPr/>
          <p:nvPr/>
        </p:nvCxnSpPr>
        <p:spPr>
          <a:xfrm flipH="1">
            <a:off x="4876800" y="2057400"/>
            <a:ext cx="0" cy="762000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tailEnd type="triangle"/>
          </a:ln>
        </p:spPr>
      </p:cxnSp>
      <p:sp>
        <p:nvSpPr>
          <p:cNvPr id="43029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43030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1072DEE1-2AE3-4D2A-AA87-4BD53FB2220A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2" name=""/>
          <p:cNvSpPr/>
          <p:nvPr>
            <p:ph type="title" idx="4294967295"/>
          </p:nvPr>
        </p:nvSpPr>
        <p:spPr>
          <a:xfrm>
            <a:off x="533400" y="381000"/>
            <a:ext cx="77724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/>
            <a:r>
              <a:rPr sz="3600" b="1">
                <a:ea typeface="黑体" pitchFamily="2" charset="-122"/>
              </a:rPr>
              <a:t>第二节  领导方式及其理论</a:t>
            </a:r>
            <a:endParaRPr b="1">
              <a:ea typeface="黑体" pitchFamily="2" charset="-122"/>
            </a:endParaRPr>
          </a:p>
        </p:txBody>
      </p:sp>
      <p:sp>
        <p:nvSpPr>
          <p:cNvPr id="10243" name=""/>
          <p:cNvSpPr/>
          <p:nvPr>
            <p:ph type="body" idx="4294967295"/>
          </p:nvPr>
        </p:nvSpPr>
        <p:spPr>
          <a:xfrm>
            <a:off x="685800" y="1905000"/>
            <a:ext cx="7772400" cy="41148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1" algn="just">
              <a:buNone/>
            </a:pPr>
            <a:r>
              <a:rPr sz="3200"/>
              <a:t>一、</a:t>
            </a:r>
            <a:r>
              <a:rPr sz="3200" b="1"/>
              <a:t>领导方式的基本类型：</a:t>
            </a:r>
          </a:p>
          <a:p>
            <a:pPr lvl="1" algn="just">
              <a:buNone/>
            </a:pPr>
            <a:r>
              <a:rPr sz="3200" b="1"/>
              <a:t> </a:t>
            </a:r>
            <a:r>
              <a:rPr sz="3200" b="1">
                <a:ea typeface="楷体_GB2312" pitchFamily="2" charset="-122"/>
              </a:rPr>
              <a:t>           专权型、民主型、放任型</a:t>
            </a:r>
          </a:p>
          <a:p>
            <a:pPr lvl="0" algn="just">
              <a:lnSpc>
                <a:spcPct val="180000"/>
              </a:lnSpc>
              <a:buNone/>
            </a:pPr>
            <a:r>
              <a:rPr b="1">
                <a:ea typeface="楷体_GB2312" pitchFamily="2" charset="-122"/>
              </a:rPr>
              <a:t>    </a:t>
            </a:r>
            <a:r>
              <a:rPr b="1"/>
              <a:t>二、领导者素质及素质结构</a:t>
            </a:r>
            <a:endParaRPr b="1">
              <a:ea typeface="楷体_GB2312" pitchFamily="2" charset="-122"/>
            </a:endParaRPr>
          </a:p>
          <a:p>
            <a:pPr lvl="0" algn="just">
              <a:buNone/>
            </a:pPr>
            <a:r>
              <a:rPr b="1">
                <a:ea typeface="楷体_GB2312" pitchFamily="2" charset="-122"/>
              </a:rPr>
              <a:t>       （一）  基本素质：</a:t>
            </a:r>
          </a:p>
          <a:p>
            <a:pPr lvl="0" algn="just">
              <a:buNone/>
            </a:pPr>
            <a:r>
              <a:rPr b="1">
                <a:ea typeface="楷体_GB2312" pitchFamily="2" charset="-122"/>
              </a:rPr>
              <a:t> 品德、知识、能力、体质、群体素质结构</a:t>
            </a:r>
            <a:endParaRPr sz="3600" b="1">
              <a:ea typeface="楷体_GB2312" pitchFamily="2" charset="-122"/>
            </a:endParaRPr>
          </a:p>
        </p:txBody>
      </p:sp>
      <p:sp>
        <p:nvSpPr>
          <p:cNvPr id="10244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10245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2167DA6B-7D6D-4CD5-94AD-660EA7B1F168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 spd="med">
    <p:cover dir="ru"/>
  </p:transition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8130" name=""/>
          <p:cNvSpPr/>
          <p:nvPr>
            <p:ph type="title" idx="4294967295"/>
          </p:nvPr>
        </p:nvSpPr>
        <p:spPr>
          <a:xfrm>
            <a:off x="685800" y="228600"/>
            <a:ext cx="47244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sz="3600" b="1">
                <a:ea typeface="楷体_GB2312" pitchFamily="2" charset="-122"/>
              </a:rPr>
              <a:t>（二）领导素质结构</a:t>
            </a:r>
          </a:p>
        </p:txBody>
      </p:sp>
      <p:sp>
        <p:nvSpPr>
          <p:cNvPr id="48131" name=""/>
          <p:cNvSpPr/>
          <p:nvPr>
            <p:ph type="body" idx="4294967295"/>
          </p:nvPr>
        </p:nvSpPr>
        <p:spPr>
          <a:xfrm>
            <a:off x="685800" y="1143000"/>
            <a:ext cx="8001000" cy="57150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10000"/>
              </a:lnSpc>
              <a:buNone/>
            </a:pPr>
            <a:r>
              <a:rPr sz="3600" b="1">
                <a:ea typeface="楷体_GB2312" pitchFamily="2" charset="-122"/>
              </a:rPr>
              <a:t>1、技巧结构</a:t>
            </a:r>
          </a:p>
          <a:p>
            <a:pPr lvl="0" algn="just">
              <a:lnSpc>
                <a:spcPct val="110000"/>
              </a:lnSpc>
              <a:buNone/>
            </a:pPr>
            <a:r>
              <a:rPr sz="3600" b="1">
                <a:ea typeface="楷体_GB2312" pitchFamily="2" charset="-122"/>
              </a:rPr>
              <a:t>      观念技巧、人文结构、技术技巧</a:t>
            </a:r>
          </a:p>
          <a:p>
            <a:pPr lvl="0" algn="just">
              <a:lnSpc>
                <a:spcPct val="20000"/>
              </a:lnSpc>
              <a:buNone/>
            </a:pPr>
            <a:r>
              <a:rPr sz="3600" b="1">
                <a:ea typeface="楷体_GB2312" pitchFamily="2" charset="-122"/>
              </a:rPr>
              <a:t>                            </a:t>
            </a:r>
          </a:p>
          <a:p>
            <a:pPr lvl="0" algn="just">
              <a:buNone/>
            </a:pPr>
            <a:r>
              <a:rPr sz="3600" b="1">
                <a:ea typeface="楷体_GB2312" pitchFamily="2" charset="-122"/>
              </a:rPr>
              <a:t>      </a:t>
            </a:r>
            <a:r>
              <a:rPr sz="3600" b="1">
                <a:solidFill>
                  <a:schemeClr val="tx2"/>
                </a:solidFill>
                <a:ea typeface="楷体_GB2312" pitchFamily="2" charset="-122"/>
              </a:rPr>
              <a:t>高层管理、中层管理、基层管理</a:t>
            </a:r>
            <a:endParaRPr sz="3600" b="1">
              <a:ea typeface="楷体_GB2312" pitchFamily="2" charset="-122"/>
            </a:endParaRPr>
          </a:p>
          <a:p>
            <a:pPr lvl="0" algn="just">
              <a:buNone/>
            </a:pPr>
            <a:r>
              <a:rPr sz="3600" b="1">
                <a:ea typeface="楷体_GB2312" pitchFamily="2" charset="-122"/>
              </a:rPr>
              <a:t>2、能力结构</a:t>
            </a:r>
          </a:p>
          <a:p>
            <a:pPr lvl="0" algn="just">
              <a:buNone/>
            </a:pPr>
            <a:r>
              <a:rPr sz="3600" b="1">
                <a:ea typeface="楷体_GB2312" pitchFamily="2" charset="-122"/>
              </a:rPr>
              <a:t>   技术能力、商业能力、财务能力、</a:t>
            </a:r>
          </a:p>
          <a:p>
            <a:pPr lvl="0" algn="just">
              <a:lnSpc>
                <a:spcPct val="70000"/>
              </a:lnSpc>
              <a:buNone/>
            </a:pPr>
            <a:r>
              <a:rPr sz="3600" b="1">
                <a:ea typeface="楷体_GB2312" pitchFamily="2" charset="-122"/>
              </a:rPr>
              <a:t>   安全能力、会计能力、管理能力</a:t>
            </a:r>
          </a:p>
          <a:p>
            <a:pPr lvl="0" algn="just">
              <a:lnSpc>
                <a:spcPct val="30000"/>
              </a:lnSpc>
              <a:buNone/>
            </a:pPr>
            <a:r>
              <a:rPr sz="3600" b="1">
                <a:ea typeface="楷体_GB2312" pitchFamily="2" charset="-122"/>
              </a:rPr>
              <a:t>                                             </a:t>
            </a:r>
          </a:p>
          <a:p>
            <a:pPr lvl="0" algn="just">
              <a:lnSpc>
                <a:spcPct val="70000"/>
              </a:lnSpc>
              <a:buNone/>
            </a:pPr>
            <a:r>
              <a:rPr sz="3600" b="1">
                <a:ea typeface="楷体_GB2312" pitchFamily="2" charset="-122"/>
              </a:rPr>
              <a:t>        </a:t>
            </a:r>
            <a:r>
              <a:rPr sz="3600" b="1">
                <a:solidFill>
                  <a:schemeClr val="tx2"/>
                </a:solidFill>
                <a:ea typeface="楷体_GB2312" pitchFamily="2" charset="-122"/>
              </a:rPr>
              <a:t>工人、工长、车间主任、</a:t>
            </a:r>
          </a:p>
          <a:p>
            <a:pPr lvl="0" algn="just">
              <a:lnSpc>
                <a:spcPct val="70000"/>
              </a:lnSpc>
              <a:buNone/>
            </a:pPr>
            <a:r>
              <a:rPr sz="3600" b="1">
                <a:solidFill>
                  <a:schemeClr val="tx2"/>
                </a:solidFill>
                <a:ea typeface="楷体_GB2312" pitchFamily="2" charset="-122"/>
              </a:rPr>
              <a:t>    分厂长、部门领导、经理、总经理</a:t>
            </a:r>
            <a:endParaRPr sz="3600" b="1">
              <a:ea typeface="楷体_GB2312" pitchFamily="2" charset="-122"/>
            </a:endParaRPr>
          </a:p>
        </p:txBody>
      </p:sp>
      <p:sp>
        <p:nvSpPr>
          <p:cNvPr id="4813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4813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186D82FE-CA11-4992-8640-11F1F349A783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"/>
          <p:cNvSpPr/>
          <p:nvPr>
            <p:ph type="title" idx="4294967295"/>
          </p:nvPr>
        </p:nvSpPr>
        <p:spPr>
          <a:xfrm>
            <a:off x="228600" y="1447800"/>
            <a:ext cx="4191000" cy="11430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r>
              <a:rPr sz="3600" b="1"/>
              <a:t>三、领导方式理论</a:t>
            </a:r>
          </a:p>
        </p:txBody>
      </p:sp>
      <p:sp>
        <p:nvSpPr>
          <p:cNvPr id="11267" name=""/>
          <p:cNvSpPr/>
          <p:nvPr>
            <p:ph type="body" idx="4294967295"/>
          </p:nvPr>
        </p:nvSpPr>
        <p:spPr>
          <a:xfrm>
            <a:off x="1066800" y="3352800"/>
            <a:ext cx="6858000" cy="29718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buNone/>
            </a:pPr>
            <a:r>
              <a:rPr sz="3600"/>
              <a:t>（一）</a:t>
            </a:r>
            <a:r>
              <a:rPr sz="3600" b="1">
                <a:latin typeface="楷体_GB2312" pitchFamily="2" charset="-122"/>
                <a:ea typeface="楷体_GB2312" pitchFamily="2" charset="-122"/>
              </a:rPr>
              <a:t>利克特的4种管理方式</a:t>
            </a:r>
            <a:endParaRPr sz="4400" b="1">
              <a:latin typeface="楷体_GB2312" pitchFamily="2" charset="-122"/>
              <a:ea typeface="楷体_GB2312" pitchFamily="2" charset="-122"/>
            </a:endParaRPr>
          </a:p>
          <a:p>
            <a:pPr lvl="0" algn="just">
              <a:buNone/>
            </a:pPr>
            <a:r>
              <a:rPr b="1">
                <a:latin typeface="仿宋_GB2312" pitchFamily="49" charset="-122"/>
                <a:ea typeface="仿宋_GB2312" pitchFamily="49" charset="-122"/>
              </a:rPr>
              <a:t>Ⅰ、专制—命令式</a:t>
            </a:r>
          </a:p>
          <a:p>
            <a:pPr lvl="0" algn="just">
              <a:buNone/>
            </a:pPr>
            <a:r>
              <a:rPr b="1">
                <a:latin typeface="仿宋_GB2312" pitchFamily="49" charset="-122"/>
                <a:ea typeface="仿宋_GB2312" pitchFamily="49" charset="-122"/>
              </a:rPr>
              <a:t>Ⅱ、温和—命令式</a:t>
            </a:r>
          </a:p>
          <a:p>
            <a:pPr lvl="0" algn="just">
              <a:buNone/>
            </a:pPr>
            <a:r>
              <a:rPr b="1">
                <a:latin typeface="仿宋_GB2312" pitchFamily="49" charset="-122"/>
                <a:ea typeface="仿宋_GB2312" pitchFamily="49" charset="-122"/>
              </a:rPr>
              <a:t>Ⅲ、协商式</a:t>
            </a:r>
          </a:p>
          <a:p>
            <a:pPr lvl="0" algn="just">
              <a:buNone/>
            </a:pPr>
            <a:r>
              <a:rPr b="1">
                <a:latin typeface="仿宋_GB2312" pitchFamily="49" charset="-122"/>
                <a:ea typeface="仿宋_GB2312" pitchFamily="49" charset="-122"/>
              </a:rPr>
              <a:t>Ⅳ、群体参与式*</a:t>
            </a:r>
            <a:endParaRPr b="1"/>
          </a:p>
        </p:txBody>
      </p:sp>
      <p:graphicFrame>
        <p:nvGraphicFramePr>
          <p:cNvPr id="11268" name=""/>
          <p:cNvGraphicFramePr>
            <a:graphicFrameLocks noChangeAspect="1"/>
          </p:cNvGraphicFramePr>
          <p:nvPr/>
        </p:nvGraphicFramePr>
        <p:xfrm>
          <a:off x="5029200" y="228600"/>
          <a:ext cx="41148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剪辑" r:id="rId2" progId="MS_ClipArt_Gallery.2">
                  <p:embed/>
                </p:oleObj>
              </mc:Choice>
              <mc:Fallback>
                <p:oleObj name="剪辑" r:id="rId2" progId="MS_ClipArt_Gallery.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029200" y="228600"/>
                        <a:ext cx="4114800" cy="289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11270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5543F315-BB4F-49F1-838D-3A61AB7937CC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 spd="med">
    <p:cover dir="ru"/>
  </p:transition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"/>
          <p:cNvSpPr/>
          <p:nvPr>
            <p:ph type="title" idx="4294967295"/>
          </p:nvPr>
        </p:nvSpPr>
        <p:spPr>
          <a:xfrm>
            <a:off x="304800" y="304800"/>
            <a:ext cx="8458200" cy="838200"/>
          </a:xfrm>
          <a:prstGeom prst="rect">
            <a:avLst/>
          </a:prstGeom>
          <a:noFill/>
          <a:ln>
            <a:miter lim="800000"/>
          </a:ln>
        </p:spPr>
        <p:txBody>
          <a:bodyPr anchor="ctr" anchorCtr="0"/>
          <a:lstStyle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4400" b="0" i="0" u="none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 lvl="0" algn="just"/>
            <a:br>
              <a:rPr sz="3600"/>
            </a:br>
            <a:r>
              <a:rPr sz="3600"/>
              <a:t>（二）</a:t>
            </a:r>
            <a:r>
              <a:rPr sz="3600" b="1"/>
              <a:t>阿吉里斯的不成熟—成熟连续流</a:t>
            </a:r>
            <a:br>
              <a:rPr sz="3600" b="1"/>
            </a:br>
            <a:endParaRPr b="1"/>
          </a:p>
        </p:txBody>
      </p:sp>
      <p:sp>
        <p:nvSpPr>
          <p:cNvPr id="12291" name=""/>
          <p:cNvSpPr/>
          <p:nvPr>
            <p:ph type="body" idx="4294967295"/>
          </p:nvPr>
        </p:nvSpPr>
        <p:spPr>
          <a:xfrm>
            <a:off x="304800" y="1219200"/>
            <a:ext cx="8610600" cy="5181600"/>
          </a:xfrm>
          <a:prstGeom prst="rect">
            <a:avLst/>
          </a:prstGeom>
          <a:noFill/>
          <a:ln>
            <a:solidFill>
              <a:schemeClr val="tx1"/>
            </a:solidFill>
            <a:miter lim="800000"/>
          </a:ln>
        </p:spPr>
        <p:txBody>
          <a:bodyPr/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32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8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1" lang="zh-CN" altLang="en-US" sz="24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1" lang="zh-CN" altLang="en-US" sz="2000" b="0" i="0" u="none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just">
              <a:lnSpc>
                <a:spcPct val="140000"/>
              </a:lnSpc>
              <a:buNone/>
            </a:pPr>
            <a:r>
              <a:rPr b="1"/>
              <a:t>从</a:t>
            </a:r>
            <a:r>
              <a:rPr b="1" i="1">
                <a:solidFill>
                  <a:schemeClr val="folHlink"/>
                </a:solidFill>
              </a:rPr>
              <a:t>不成熟</a:t>
            </a:r>
            <a:r>
              <a:rPr b="1" i="1"/>
              <a:t>的</a:t>
            </a:r>
          </a:p>
          <a:p>
            <a:pPr lvl="0" algn="just">
              <a:lnSpc>
                <a:spcPct val="110000"/>
              </a:lnSpc>
              <a:buNone/>
            </a:pPr>
            <a:r>
              <a:rPr b="1"/>
              <a:t>   </a:t>
            </a:r>
            <a:r>
              <a:rPr b="1">
                <a:solidFill>
                  <a:srgbClr val="F6F4FE"/>
                </a:solidFill>
              </a:rPr>
              <a:t>被动 、依赖、方法少、 兴趣淡、目光短浅 、地位 从属、少自知之明</a:t>
            </a:r>
            <a:r>
              <a:rPr b="1"/>
              <a:t>   </a:t>
            </a:r>
          </a:p>
          <a:p>
            <a:pPr lvl="0" algn="just">
              <a:lnSpc>
                <a:spcPct val="140000"/>
              </a:lnSpc>
              <a:buNone/>
            </a:pPr>
            <a:r>
              <a:rPr b="1"/>
              <a:t>到</a:t>
            </a:r>
            <a:r>
              <a:rPr b="1" i="1">
                <a:solidFill>
                  <a:srgbClr val="CC0000"/>
                </a:solidFill>
              </a:rPr>
              <a:t>成熟</a:t>
            </a:r>
            <a:r>
              <a:rPr b="1"/>
              <a:t>的   </a:t>
            </a:r>
          </a:p>
          <a:p>
            <a:pPr lvl="0" algn="just">
              <a:lnSpc>
                <a:spcPct val="110000"/>
              </a:lnSpc>
              <a:buNone/>
            </a:pPr>
            <a:r>
              <a:rPr b="1">
                <a:solidFill>
                  <a:srgbClr val="CC0000"/>
                </a:solidFill>
              </a:rPr>
              <a:t>    </a:t>
            </a:r>
            <a:r>
              <a:rPr b="1">
                <a:solidFill>
                  <a:srgbClr val="CCFF66"/>
                </a:solidFill>
              </a:rPr>
              <a:t>能动、独立、方法多、兴趣浓厚、目光长远、地位显要、有自知之明且能自控</a:t>
            </a:r>
          </a:p>
          <a:p>
            <a:pPr lvl="0" algn="just">
              <a:lnSpc>
                <a:spcPct val="180000"/>
              </a:lnSpc>
              <a:buNone/>
            </a:pPr>
            <a:r>
              <a:rPr b="1" i="1"/>
              <a:t> 领导的任务是</a:t>
            </a:r>
            <a:r>
              <a:rPr b="1" i="1">
                <a:solidFill>
                  <a:srgbClr val="FFFF66"/>
                </a:solidFill>
              </a:rPr>
              <a:t>帮助员工从不成熟走向成熟</a:t>
            </a:r>
            <a:endParaRPr b="1" i="1"/>
          </a:p>
          <a:p>
            <a:pPr lvl="0" algn="just">
              <a:buNone/>
            </a:pPr>
            <a:endParaRPr b="1" i="1">
              <a:solidFill>
                <a:srgbClr val="CC0000"/>
              </a:solidFill>
            </a:endParaRPr>
          </a:p>
        </p:txBody>
      </p:sp>
      <p:sp>
        <p:nvSpPr>
          <p:cNvPr id="1229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pPr lvl="0" eaLnBrk="1" hangingPunct="1">
              <a:spcBef>
                <a:spcPct val="50000"/>
              </a:spcBef>
            </a:pPr>
            <a:endParaRPr sz="1400"/>
          </a:p>
        </p:txBody>
      </p:sp>
      <p:sp>
        <p:nvSpPr>
          <p:cNvPr id="1229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pPr lvl="0" algn="ctr" eaLnBrk="1" hangingPunct="1">
              <a:spcBef>
                <a:spcPct val="50000"/>
              </a:spcBef>
            </a:pPr>
            <a:fld id="{C36205A4-709D-49FC-9B40-BC276ECB9FB8}" type="footer">
              <a:rPr sz="1400"/>
              <a:t/>
            </a:fld>
            <a:endParaRPr sz="1400"/>
          </a:p>
        </p:txBody>
      </p:sp>
    </p:spTree>
  </p:cSld>
  <p:clrMapOvr>
    <a:masterClrMapping/>
  </p:clrMapOvr>
  <p:transition spd="med">
    <p:cover dir="ru"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6.11.28"/>
  <p:tag name="AS_TITLE" val="Aspose.Slides for .NET 4.0"/>
  <p:tag name="AS_VERSION" val="16.11.0.0"/>
</p:tagLst>
</file>

<file path=ppt/theme/theme1.xml><?xml version="1.0" encoding="utf-8"?>
<a:theme xmlns:r="http://schemas.openxmlformats.org/officeDocument/2006/relationships" xmlns:a="http://schemas.openxmlformats.org/drawingml/2006/main" name=" overriden">
  <a:themeElements>
    <a:clrScheme name="">
      <a:dk1>
        <a:srgbClr val="FFFFFF"/>
      </a:dk1>
      <a:lt1>
        <a:srgbClr val="333300"/>
      </a:lt1>
      <a:dk2>
        <a:srgbClr val="FFCC00"/>
      </a:dk2>
      <a:lt2>
        <a:srgbClr val="130739"/>
      </a:lt2>
      <a:accent1>
        <a:srgbClr val="CC0099"/>
      </a:accent1>
      <a:accent2>
        <a:srgbClr val="19272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C004E"/>
      </a:hlink>
      <a:folHlink>
        <a:srgbClr val="FF66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prstClr val="black">
                <a:alpha val="38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FFFFCC"/>
        </a:dk1>
        <a:lt1>
          <a:srgbClr val="660033"/>
        </a:lt1>
        <a:dk2>
          <a:srgbClr val="FFCC00"/>
        </a:dk2>
        <a:lt2>
          <a:srgbClr val="220011"/>
        </a:lt2>
        <a:accent1>
          <a:srgbClr val="CC0099"/>
        </a:accent1>
        <a:accent2>
          <a:srgbClr val="56002B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9C004E"/>
        </a:hlink>
        <a:folHlink>
          <a:srgbClr val="FF6600"/>
        </a:folHlink>
      </a:clrScheme>
    </a:extraClrScheme>
    <a:extraClrScheme>
      <a:clrScheme name="">
        <a:dk1>
          <a:srgbClr val="FFFFFF"/>
        </a:dk1>
        <a:lt1>
          <a:srgbClr val="003366"/>
        </a:lt1>
        <a:dk2>
          <a:srgbClr val="33CCCC"/>
        </a:dk2>
        <a:lt2>
          <a:srgbClr val="000F1E"/>
        </a:lt2>
        <a:accent1>
          <a:srgbClr val="006699"/>
        </a:accent1>
        <a:accent2>
          <a:srgbClr val="003366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99CC"/>
        </a:hlink>
        <a:folHlink>
          <a:srgbClr val="009999"/>
        </a:folHlink>
      </a:clrScheme>
    </a:extraClrScheme>
    <a:extraClrScheme>
      <a:clrScheme name="">
        <a:dk1>
          <a:srgbClr val="FFFFFF"/>
        </a:dk1>
        <a:lt1>
          <a:srgbClr val="008080"/>
        </a:lt1>
        <a:dk2>
          <a:srgbClr val="66FFCC"/>
        </a:dk2>
        <a:lt2>
          <a:srgbClr val="002F2E"/>
        </a:lt2>
        <a:accent1>
          <a:srgbClr val="0099CC"/>
        </a:accent1>
        <a:accent2>
          <a:srgbClr val="005250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CC99"/>
        </a:hlink>
        <a:folHlink>
          <a:srgbClr val="009999"/>
        </a:folHlink>
      </a:clrScheme>
    </a:extraClrScheme>
    <a:extraClrScheme>
      <a:clrScheme name="">
        <a:dk1>
          <a:srgbClr val="FFFFFF"/>
        </a:dk1>
        <a:lt1>
          <a:srgbClr val="000066"/>
        </a:lt1>
        <a:dk2>
          <a:srgbClr val="FFCC00"/>
        </a:dk2>
        <a:lt2>
          <a:srgbClr val="000022"/>
        </a:lt2>
        <a:accent1>
          <a:srgbClr val="666699"/>
        </a:accent1>
        <a:accent2>
          <a:srgbClr val="000048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9999FF"/>
        </a:hlink>
        <a:folHlink>
          <a:srgbClr val="000099"/>
        </a:folHlink>
      </a:clrScheme>
    </a:extraClrScheme>
    <a:extraClrScheme>
      <a:clrScheme name="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FFCC00"/>
        </a:hlink>
        <a:folHlink>
          <a:srgbClr val="FF7C80"/>
        </a:folHlink>
      </a:clrScheme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4D4D4D"/>
        </a:hlink>
        <a:folHlink>
          <a:srgbClr val="868686"/>
        </a:folHlink>
      </a:clrScheme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CCCFF"/>
      </a:hlink>
      <a:folHlink>
        <a:srgbClr val="B2B2B2"/>
      </a:folHlink>
    </a:clrScheme>
    <a:fontScheme name="Arial">
      <a:majorFont>
        <a:latin typeface="Arial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prstClr val="black">
                <a:alpha val="38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CCCFF"/>
      </a:hlink>
      <a:folHlink>
        <a:srgbClr val="B2B2B2"/>
      </a:folHlink>
    </a:clrScheme>
    <a:fontScheme name="Arial">
      <a:majorFont>
        <a:latin typeface="Arial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prstClr val="black">
                <a:alpha val="38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">
    <a:dk1>
      <a:srgbClr val="FFFFFF"/>
    </a:dk1>
    <a:lt1>
      <a:srgbClr val="333300"/>
    </a:lt1>
    <a:dk2>
      <a:srgbClr val="FFCC00"/>
    </a:dk2>
    <a:lt2>
      <a:srgbClr val="130739"/>
    </a:lt2>
    <a:accent1>
      <a:srgbClr val="CC0099"/>
    </a:accent1>
    <a:accent2>
      <a:srgbClr val="192721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9C004E"/>
    </a:hlink>
    <a:folHlink>
      <a:srgbClr val="FF6600"/>
    </a:folHlink>
  </a:clr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Template>C:\Program Files\Microsoft Office\Templates\演示文稿设计\彩带型模板.pot</Template>
  <Company> </Company>
  <PresentationFormat>On-screen Show (4:3)</PresentationFormat>
  <Paragraphs>308</Paragraphs>
  <Slides>43</Slides>
  <Notes>0</Notes>
  <TotalTime>624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baseType="lpstr" size="44">
      <vt:lpstr> overriden</vt:lpstr>
      <vt:lpstr> 第四篇   领导         </vt:lpstr>
      <vt:lpstr> 第一章    领导理论</vt:lpstr>
      <vt:lpstr>二、领导的作用：指挥、协调、激励</vt:lpstr>
      <vt:lpstr>三、领导的构成要素及领导效能</vt:lpstr>
      <vt:lpstr>2、领导效能的支柱</vt:lpstr>
      <vt:lpstr>第二节  领导方式及其理论</vt:lpstr>
      <vt:lpstr>（二）领导素质结构</vt:lpstr>
      <vt:lpstr>三、领导方式理论</vt:lpstr>
      <vt:lpstr>（二）阿吉里斯的不成熟—成熟连续流</vt:lpstr>
      <vt:lpstr>（三）连续统一体理论</vt:lpstr>
      <vt:lpstr>Slide 11</vt:lpstr>
      <vt:lpstr>（四）管理方格理论</vt:lpstr>
      <vt:lpstr> （五）权变理论（情境理论）</vt:lpstr>
      <vt:lpstr>2、权变理论：</vt:lpstr>
      <vt:lpstr>4、权变的外部环境</vt:lpstr>
      <vt:lpstr>5、权变的内容</vt:lpstr>
      <vt:lpstr>6、权变的原则</vt:lpstr>
      <vt:lpstr>                    第二章  激励</vt:lpstr>
      <vt:lpstr>二、积极性的表现方式：</vt:lpstr>
      <vt:lpstr>三、内因与外因 </vt:lpstr>
      <vt:lpstr>第二节   激励理论</vt:lpstr>
      <vt:lpstr>2、建立激励机制的现实意义</vt:lpstr>
      <vt:lpstr>二、激励理论（一）积极性的本源：需要</vt:lpstr>
      <vt:lpstr>（二）积极性的导向器和调节器：认识</vt:lpstr>
      <vt:lpstr>2、波特和劳勒的激励模式</vt:lpstr>
      <vt:lpstr>      3、公平理论</vt:lpstr>
      <vt:lpstr> 4、强化理论</vt:lpstr>
      <vt:lpstr>5、激励需要理论</vt:lpstr>
      <vt:lpstr>三、激励机制建立：积极性良性循环图</vt:lpstr>
      <vt:lpstr>四、激励手段</vt:lpstr>
      <vt:lpstr>二、成功的激励过程</vt:lpstr>
      <vt:lpstr>课堂讨论</vt:lpstr>
      <vt:lpstr>第三章  沟通</vt:lpstr>
      <vt:lpstr>Slide 34</vt:lpstr>
      <vt:lpstr>二、正式沟通与非正式沟通</vt:lpstr>
      <vt:lpstr>（2）主要形式有：</vt:lpstr>
      <vt:lpstr>Slide 37</vt:lpstr>
      <vt:lpstr>Slide 38</vt:lpstr>
      <vt:lpstr>Slide 39</vt:lpstr>
      <vt:lpstr>三、沟通的原则：</vt:lpstr>
      <vt:lpstr>四、沟通的障碍及其克服</vt:lpstr>
      <vt:lpstr>案例讨论：沃里克公司的“第二个春天”</vt:lpstr>
      <vt:lpstr>Slide 43</vt:lpstr>
    </vt:vector>
  </TitlesOfParts>
  <LinksUpToDate>0</LinksUpToDate>
  <SharedDoc>0</SharedDoc>
  <HyperlinksChanged>0</HyperlinksChanged>
  <Application>Aspose.Slides for .NET</Application>
  <AppVersion>16.1100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没有幻灯片标题</dc:title>
  <dc:creator>wang</dc:creator>
  <cp:lastModifiedBy>wang</cp:lastModifiedBy>
  <cp:revision>16</cp:revision>
  <dcterms:created xsi:type="dcterms:W3CDTF">2000-07-19T05:09:48Z</dcterms:created>
  <dcterms:modified xsi:type="dcterms:W3CDTF">2020-05-13T07:08:51Z</dcterms:modified>
</cp:coreProperties>
</file>